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730" r:id="rId2"/>
    <p:sldId id="1101" r:id="rId3"/>
    <p:sldId id="1137" r:id="rId4"/>
    <p:sldId id="1117" r:id="rId5"/>
    <p:sldId id="1102" r:id="rId6"/>
    <p:sldId id="1103" r:id="rId7"/>
    <p:sldId id="1104" r:id="rId8"/>
    <p:sldId id="1131" r:id="rId9"/>
    <p:sldId id="1105" r:id="rId10"/>
    <p:sldId id="1132" r:id="rId11"/>
    <p:sldId id="1106" r:id="rId12"/>
    <p:sldId id="1133" r:id="rId13"/>
    <p:sldId id="1134" r:id="rId14"/>
    <p:sldId id="1107" r:id="rId15"/>
    <p:sldId id="1108" r:id="rId16"/>
    <p:sldId id="1109" r:id="rId17"/>
    <p:sldId id="1110" r:id="rId18"/>
    <p:sldId id="1111" r:id="rId19"/>
    <p:sldId id="1139" r:id="rId20"/>
    <p:sldId id="308" r:id="rId21"/>
    <p:sldId id="1112" r:id="rId22"/>
    <p:sldId id="1113" r:id="rId23"/>
    <p:sldId id="1138" r:id="rId24"/>
    <p:sldId id="1114" r:id="rId25"/>
    <p:sldId id="1119" r:id="rId26"/>
    <p:sldId id="1120" r:id="rId27"/>
    <p:sldId id="1115" r:id="rId28"/>
    <p:sldId id="1116" r:id="rId29"/>
    <p:sldId id="1121" r:id="rId30"/>
    <p:sldId id="1124" r:id="rId31"/>
    <p:sldId id="1125" r:id="rId32"/>
    <p:sldId id="1126" r:id="rId33"/>
    <p:sldId id="1127" r:id="rId34"/>
    <p:sldId id="1128" r:id="rId35"/>
    <p:sldId id="1130" r:id="rId36"/>
    <p:sldId id="1135" r:id="rId37"/>
    <p:sldId id="1122" r:id="rId38"/>
    <p:sldId id="1123" r:id="rId39"/>
    <p:sldId id="319" r:id="rId40"/>
    <p:sldId id="320" r:id="rId41"/>
    <p:sldId id="257" r:id="rId42"/>
    <p:sldId id="259" r:id="rId43"/>
    <p:sldId id="260" r:id="rId44"/>
    <p:sldId id="261" r:id="rId45"/>
    <p:sldId id="284" r:id="rId46"/>
    <p:sldId id="262" r:id="rId47"/>
    <p:sldId id="285" r:id="rId48"/>
    <p:sldId id="265" r:id="rId49"/>
    <p:sldId id="286" r:id="rId50"/>
    <p:sldId id="264" r:id="rId51"/>
    <p:sldId id="291" r:id="rId52"/>
  </p:sldIdLst>
  <p:sldSz cx="12187238" cy="6877050"/>
  <p:notesSz cx="6797675" cy="9929813"/>
  <p:defaultTextStyle>
    <a:defPPr>
      <a:defRPr lang="pt-PT"/>
    </a:defPPr>
    <a:lvl1pPr algn="l" rtl="0" fontAlgn="base">
      <a:spcBef>
        <a:spcPct val="0"/>
      </a:spcBef>
      <a:spcAft>
        <a:spcPct val="0"/>
      </a:spcAft>
      <a:defRPr kern="1200">
        <a:solidFill>
          <a:schemeClr val="tx1"/>
        </a:solidFill>
        <a:latin typeface="Calibri" pitchFamily="34" charset="0"/>
        <a:ea typeface="+mn-ea"/>
        <a:cs typeface="Arial" charset="0"/>
      </a:defRPr>
    </a:lvl1pPr>
    <a:lvl2pPr marL="519928" algn="l" rtl="0" fontAlgn="base">
      <a:spcBef>
        <a:spcPct val="0"/>
      </a:spcBef>
      <a:spcAft>
        <a:spcPct val="0"/>
      </a:spcAft>
      <a:defRPr kern="1200">
        <a:solidFill>
          <a:schemeClr val="tx1"/>
        </a:solidFill>
        <a:latin typeface="Calibri" pitchFamily="34" charset="0"/>
        <a:ea typeface="+mn-ea"/>
        <a:cs typeface="Arial" charset="0"/>
      </a:defRPr>
    </a:lvl2pPr>
    <a:lvl3pPr marL="1039856" algn="l" rtl="0" fontAlgn="base">
      <a:spcBef>
        <a:spcPct val="0"/>
      </a:spcBef>
      <a:spcAft>
        <a:spcPct val="0"/>
      </a:spcAft>
      <a:defRPr kern="1200">
        <a:solidFill>
          <a:schemeClr val="tx1"/>
        </a:solidFill>
        <a:latin typeface="Calibri" pitchFamily="34" charset="0"/>
        <a:ea typeface="+mn-ea"/>
        <a:cs typeface="Arial" charset="0"/>
      </a:defRPr>
    </a:lvl3pPr>
    <a:lvl4pPr marL="1559784" algn="l" rtl="0" fontAlgn="base">
      <a:spcBef>
        <a:spcPct val="0"/>
      </a:spcBef>
      <a:spcAft>
        <a:spcPct val="0"/>
      </a:spcAft>
      <a:defRPr kern="1200">
        <a:solidFill>
          <a:schemeClr val="tx1"/>
        </a:solidFill>
        <a:latin typeface="Calibri" pitchFamily="34" charset="0"/>
        <a:ea typeface="+mn-ea"/>
        <a:cs typeface="Arial" charset="0"/>
      </a:defRPr>
    </a:lvl4pPr>
    <a:lvl5pPr marL="2079711" algn="l" rtl="0" fontAlgn="base">
      <a:spcBef>
        <a:spcPct val="0"/>
      </a:spcBef>
      <a:spcAft>
        <a:spcPct val="0"/>
      </a:spcAft>
      <a:defRPr kern="1200">
        <a:solidFill>
          <a:schemeClr val="tx1"/>
        </a:solidFill>
        <a:latin typeface="Calibri" pitchFamily="34" charset="0"/>
        <a:ea typeface="+mn-ea"/>
        <a:cs typeface="Arial" charset="0"/>
      </a:defRPr>
    </a:lvl5pPr>
    <a:lvl6pPr marL="2599639" algn="l" defTabSz="1039856" rtl="0" eaLnBrk="1" latinLnBrk="0" hangingPunct="1">
      <a:defRPr kern="1200">
        <a:solidFill>
          <a:schemeClr val="tx1"/>
        </a:solidFill>
        <a:latin typeface="Calibri" pitchFamily="34" charset="0"/>
        <a:ea typeface="+mn-ea"/>
        <a:cs typeface="Arial" charset="0"/>
      </a:defRPr>
    </a:lvl6pPr>
    <a:lvl7pPr marL="3119567" algn="l" defTabSz="1039856" rtl="0" eaLnBrk="1" latinLnBrk="0" hangingPunct="1">
      <a:defRPr kern="1200">
        <a:solidFill>
          <a:schemeClr val="tx1"/>
        </a:solidFill>
        <a:latin typeface="Calibri" pitchFamily="34" charset="0"/>
        <a:ea typeface="+mn-ea"/>
        <a:cs typeface="Arial" charset="0"/>
      </a:defRPr>
    </a:lvl7pPr>
    <a:lvl8pPr marL="3639495" algn="l" defTabSz="1039856" rtl="0" eaLnBrk="1" latinLnBrk="0" hangingPunct="1">
      <a:defRPr kern="1200">
        <a:solidFill>
          <a:schemeClr val="tx1"/>
        </a:solidFill>
        <a:latin typeface="Calibri" pitchFamily="34" charset="0"/>
        <a:ea typeface="+mn-ea"/>
        <a:cs typeface="Arial" charset="0"/>
      </a:defRPr>
    </a:lvl8pPr>
    <a:lvl9pPr marL="4159423" algn="l" defTabSz="1039856"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257">
          <p15:clr>
            <a:srgbClr val="A4A3A4"/>
          </p15:clr>
        </p15:guide>
        <p15:guide id="2" pos="3839">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ís Pisco | CD" initials="LP|C" lastIdx="2" clrIdx="0">
    <p:extLst>
      <p:ext uri="{19B8F6BF-5375-455C-9EA6-DF929625EA0E}">
        <p15:presenceInfo xmlns:p15="http://schemas.microsoft.com/office/powerpoint/2012/main" userId="S::803276@ARSLVT.MIN-SAUDE.PT::2ed47a74-5d8d-4748-a010-76e4b7848f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00CC66"/>
    <a:srgbClr val="62BE99"/>
    <a:srgbClr val="006666"/>
    <a:srgbClr val="339933"/>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édio 2 - Destaqu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6144" autoAdjust="0"/>
    <p:restoredTop sz="94660"/>
  </p:normalViewPr>
  <p:slideViewPr>
    <p:cSldViewPr showGuides="1">
      <p:cViewPr>
        <p:scale>
          <a:sx n="90" d="100"/>
          <a:sy n="90" d="100"/>
        </p:scale>
        <p:origin x="72" y="576"/>
      </p:cViewPr>
      <p:guideLst>
        <p:guide orient="horz" pos="2257"/>
        <p:guide pos="3839"/>
      </p:guideLst>
    </p:cSldViewPr>
  </p:slideViewPr>
  <p:notesTextViewPr>
    <p:cViewPr>
      <p:scale>
        <a:sx n="100" d="100"/>
        <a:sy n="100" d="100"/>
      </p:scale>
      <p:origin x="0" y="0"/>
    </p:cViewPr>
  </p:notesTextViewPr>
  <p:sorterViewPr>
    <p:cViewPr varScale="1">
      <p:scale>
        <a:sx n="1" d="1"/>
        <a:sy n="1" d="1"/>
      </p:scale>
      <p:origin x="0" y="-16721"/>
    </p:cViewPr>
  </p:sorterViewPr>
  <p:notesViewPr>
    <p:cSldViewPr showGuides="1">
      <p:cViewPr varScale="1">
        <p:scale>
          <a:sx n="49" d="100"/>
          <a:sy n="49" d="100"/>
        </p:scale>
        <p:origin x="-2970"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F:\Saude%20Oral%20ARSLVT\Avalia&#231;&#245;es\Gr&#225;ficos\Gr&#225;fico%201.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F:\Saude%20Oral%20ARSLVT\Avalia&#231;&#245;es\Gr&#225;ficos\Gr&#225;fico%201.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F:\Saude%20Oral%20ARSLVT\Avalia&#231;&#245;es\Gr&#225;ficos\Gr&#225;fico%201.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FN\Desktop\Saude%20Oral\Avalia&#231;&#227;o%20Anual%202018\Resumo%20ARSLVT\RElat&#243;rio%20SO_SISO%202018.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FN\Desktop\Saude%20Oral\Reuni&#227;o%2011Abr2019\Gr&#225;fico%201.xlsx" TargetMode="External"/><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FN\Desktop\Saude%20Oral\Reuni&#227;o%2011Abr2019\Gr&#225;fico%201.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Saude%20Oral%20ARSLVT\Avalia&#231;&#245;es\Gr&#225;ficos\Gr&#225;fico%201.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F:\Saude%20Oral%20ARSLVT\Avalia&#231;&#245;es\Gr&#225;ficos\Gr&#225;fico%201.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F:\Saude%20Oral%20ARSLVT\Avalia&#231;&#245;es\Gr&#225;ficos\Gr&#225;fico%201.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file:///F:\Saude%20Oral%20ARSLVT\Avalia&#231;&#245;es\Gr&#225;ficos\Gr&#225;fico%201.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C:\Users\FN\Desktop\Saude%20Oral\Reuni&#245;es\2019\Reuni&#227;o%2011Abr2019\Gr&#225;ficos%20Avalia&#231;&#227;o%202018.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oleObject" Target="file:///F:\Saude%20Oral%20ARSLVT\Avalia&#231;&#245;es\Gr&#225;ficos\Gr&#225;fico%201.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F:\Saude%20Oral%20ARSLVT\Avalia&#231;&#245;es\Gr&#225;ficos\Gr&#225;fico%201.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C:\Users\FN\Desktop\Saude%20Oral\Reuni&#245;es\2019\Reuni&#227;o%2011Abr2019\Gr&#225;ficos%20Avalia&#231;&#227;o%202018.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r>
              <a:rPr lang="en-US" sz="2000" dirty="0"/>
              <a:t>CHEQUE DENTISTA - </a:t>
            </a:r>
            <a:r>
              <a:rPr lang="en-US" sz="2000" dirty="0" err="1"/>
              <a:t>Número</a:t>
            </a:r>
            <a:r>
              <a:rPr lang="en-US" sz="2000" dirty="0"/>
              <a:t> </a:t>
            </a:r>
            <a:r>
              <a:rPr lang="en-US" sz="2000" dirty="0" err="1"/>
              <a:t>Tratamentos</a:t>
            </a:r>
            <a:r>
              <a:rPr lang="en-US" sz="2000" dirty="0"/>
              <a:t> </a:t>
            </a:r>
          </a:p>
        </c:rich>
      </c:tx>
      <c:overlay val="0"/>
      <c:spPr>
        <a:noFill/>
        <a:ln>
          <a:noFill/>
        </a:ln>
        <a:effectLst/>
      </c:sp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Folha2!$B$3:$E$3</c:f>
              <c:strCache>
                <c:ptCount val="4"/>
                <c:pt idx="0">
                  <c:v>Nº de Dentes Extraídos(Exodontias)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2.1533161068044886E-3"/>
                  <c:y val="-1.35299318161445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A4-47C9-AD86-2B3E0AD1942E}"/>
                </c:ext>
              </c:extLst>
            </c:dLbl>
            <c:dLbl>
              <c:idx val="2"/>
              <c:layout>
                <c:manualLayout>
                  <c:x val="-8.6132644272179544E-3"/>
                  <c:y val="-1.9328474023063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A4-47C9-AD86-2B3E0AD1942E}"/>
                </c:ext>
              </c:extLst>
            </c:dLbl>
            <c:dLbl>
              <c:idx val="4"/>
              <c:layout>
                <c:manualLayout>
                  <c:x val="-1.3996554694229113E-2"/>
                  <c:y val="-1.35299318161445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A4-47C9-AD86-2B3E0AD1942E}"/>
                </c:ext>
              </c:extLst>
            </c:dLbl>
            <c:dLbl>
              <c:idx val="6"/>
              <c:layout>
                <c:manualLayout>
                  <c:x val="-2.4763135228251507E-2"/>
                  <c:y val="-1.35299318161445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1A4-47C9-AD86-2B3E0AD1942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Folha2!$F$2:$L$2</c:f>
              <c:strCache>
                <c:ptCount val="7"/>
                <c:pt idx="0">
                  <c:v>7 anos</c:v>
                </c:pt>
                <c:pt idx="2">
                  <c:v>10 anos</c:v>
                </c:pt>
                <c:pt idx="4">
                  <c:v>13 anos</c:v>
                </c:pt>
                <c:pt idx="6">
                  <c:v>16 anos</c:v>
                </c:pt>
              </c:strCache>
            </c:strRef>
          </c:cat>
          <c:val>
            <c:numRef>
              <c:f>Folha2!$F$3:$L$3</c:f>
              <c:numCache>
                <c:formatCode>General</c:formatCode>
                <c:ptCount val="7"/>
                <c:pt idx="0">
                  <c:v>61</c:v>
                </c:pt>
                <c:pt idx="2">
                  <c:v>201</c:v>
                </c:pt>
                <c:pt idx="4">
                  <c:v>599</c:v>
                </c:pt>
                <c:pt idx="6">
                  <c:v>4</c:v>
                </c:pt>
              </c:numCache>
            </c:numRef>
          </c:val>
          <c:extLst>
            <c:ext xmlns:c16="http://schemas.microsoft.com/office/drawing/2014/chart" uri="{C3380CC4-5D6E-409C-BE32-E72D297353CC}">
              <c16:uniqueId val="{00000000-01A4-47C9-AD86-2B3E0AD1942E}"/>
            </c:ext>
          </c:extLst>
        </c:ser>
        <c:ser>
          <c:idx val="1"/>
          <c:order val="1"/>
          <c:tx>
            <c:strRef>
              <c:f>Folha2!$B$4:$E$4</c:f>
              <c:strCache>
                <c:ptCount val="4"/>
                <c:pt idx="0">
                  <c:v>Nº de Dentes Tratados</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2.0456503014642548E-2"/>
                  <c:y val="-1.35299318161446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1A4-47C9-AD86-2B3E0AD1942E}"/>
                </c:ext>
              </c:extLst>
            </c:dLbl>
            <c:dLbl>
              <c:idx val="2"/>
              <c:layout>
                <c:manualLayout>
                  <c:x val="-1.3996554694229113E-2"/>
                  <c:y val="-5.79854220691907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1A4-47C9-AD86-2B3E0AD1942E}"/>
                </c:ext>
              </c:extLst>
            </c:dLbl>
            <c:dLbl>
              <c:idx val="4"/>
              <c:layout>
                <c:manualLayout>
                  <c:x val="-2.4763135228251507E-2"/>
                  <c:y val="-3.86569480461278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A4-47C9-AD86-2B3E0AD1942E}"/>
                </c:ext>
              </c:extLst>
            </c:dLbl>
            <c:dLbl>
              <c:idx val="6"/>
              <c:layout>
                <c:manualLayout>
                  <c:x val="-1.7226528854435832E-2"/>
                  <c:y val="-3.09255584369017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1A4-47C9-AD86-2B3E0AD1942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Folha2!$F$2:$L$2</c:f>
              <c:strCache>
                <c:ptCount val="7"/>
                <c:pt idx="0">
                  <c:v>7 anos</c:v>
                </c:pt>
                <c:pt idx="2">
                  <c:v>10 anos</c:v>
                </c:pt>
                <c:pt idx="4">
                  <c:v>13 anos</c:v>
                </c:pt>
                <c:pt idx="6">
                  <c:v>16 anos</c:v>
                </c:pt>
              </c:strCache>
            </c:strRef>
          </c:cat>
          <c:val>
            <c:numRef>
              <c:f>Folha2!$F$4:$L$4</c:f>
              <c:numCache>
                <c:formatCode>General</c:formatCode>
                <c:ptCount val="7"/>
                <c:pt idx="0">
                  <c:v>8667</c:v>
                </c:pt>
                <c:pt idx="2">
                  <c:v>14878</c:v>
                </c:pt>
                <c:pt idx="4">
                  <c:v>27236</c:v>
                </c:pt>
                <c:pt idx="6">
                  <c:v>939</c:v>
                </c:pt>
              </c:numCache>
            </c:numRef>
          </c:val>
          <c:extLst>
            <c:ext xmlns:c16="http://schemas.microsoft.com/office/drawing/2014/chart" uri="{C3380CC4-5D6E-409C-BE32-E72D297353CC}">
              <c16:uniqueId val="{00000001-01A4-47C9-AD86-2B3E0AD1942E}"/>
            </c:ext>
          </c:extLst>
        </c:ser>
        <c:ser>
          <c:idx val="2"/>
          <c:order val="2"/>
          <c:tx>
            <c:strRef>
              <c:f>Folha2!$B$5:$E$5</c:f>
              <c:strCache>
                <c:ptCount val="4"/>
                <c:pt idx="0">
                  <c:v>Nº de Dentes Selados</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dLbl>
              <c:idx val="6"/>
              <c:layout>
                <c:manualLayout>
                  <c:x val="-3.2299741602067182E-3"/>
                  <c:y val="-1.1597084413838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1A4-47C9-AD86-2B3E0AD1942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Folha2!$F$2:$L$2</c:f>
              <c:strCache>
                <c:ptCount val="7"/>
                <c:pt idx="0">
                  <c:v>7 anos</c:v>
                </c:pt>
                <c:pt idx="2">
                  <c:v>10 anos</c:v>
                </c:pt>
                <c:pt idx="4">
                  <c:v>13 anos</c:v>
                </c:pt>
                <c:pt idx="6">
                  <c:v>16 anos</c:v>
                </c:pt>
              </c:strCache>
            </c:strRef>
          </c:cat>
          <c:val>
            <c:numRef>
              <c:f>Folha2!$F$5:$L$5</c:f>
              <c:numCache>
                <c:formatCode>General</c:formatCode>
                <c:ptCount val="7"/>
                <c:pt idx="0">
                  <c:v>23893</c:v>
                </c:pt>
                <c:pt idx="2">
                  <c:v>71507</c:v>
                </c:pt>
                <c:pt idx="4">
                  <c:v>84225</c:v>
                </c:pt>
                <c:pt idx="6">
                  <c:v>8205</c:v>
                </c:pt>
              </c:numCache>
            </c:numRef>
          </c:val>
          <c:extLst>
            <c:ext xmlns:c16="http://schemas.microsoft.com/office/drawing/2014/chart" uri="{C3380CC4-5D6E-409C-BE32-E72D297353CC}">
              <c16:uniqueId val="{00000002-01A4-47C9-AD86-2B3E0AD1942E}"/>
            </c:ext>
          </c:extLst>
        </c:ser>
        <c:dLbls>
          <c:showLegendKey val="0"/>
          <c:showVal val="1"/>
          <c:showCatName val="0"/>
          <c:showSerName val="0"/>
          <c:showPercent val="0"/>
          <c:showBubbleSize val="0"/>
        </c:dLbls>
        <c:gapWidth val="65"/>
        <c:shape val="box"/>
        <c:axId val="375409152"/>
        <c:axId val="375409936"/>
        <c:axId val="0"/>
      </c:bar3DChart>
      <c:catAx>
        <c:axId val="3754091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pt-BR"/>
          </a:p>
        </c:txPr>
        <c:crossAx val="375409936"/>
        <c:crosses val="autoZero"/>
        <c:auto val="1"/>
        <c:lblAlgn val="ctr"/>
        <c:lblOffset val="100"/>
        <c:noMultiLvlLbl val="0"/>
      </c:catAx>
      <c:valAx>
        <c:axId val="37540993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pt-BR"/>
          </a:p>
        </c:txPr>
        <c:crossAx val="37540915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pt-B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err="1"/>
              <a:t>Programa</a:t>
            </a:r>
            <a:r>
              <a:rPr lang="en-US" dirty="0"/>
              <a:t> </a:t>
            </a:r>
            <a:r>
              <a:rPr lang="en-US" dirty="0" err="1"/>
              <a:t>Intervenção</a:t>
            </a:r>
            <a:r>
              <a:rPr lang="en-US" dirty="0"/>
              <a:t> </a:t>
            </a:r>
            <a:r>
              <a:rPr lang="en-US" dirty="0" err="1"/>
              <a:t>Precoce</a:t>
            </a:r>
            <a:r>
              <a:rPr lang="en-US" dirty="0"/>
              <a:t> </a:t>
            </a:r>
            <a:r>
              <a:rPr lang="en-US" dirty="0" err="1"/>
              <a:t>Cancro</a:t>
            </a:r>
            <a:r>
              <a:rPr lang="en-US" dirty="0"/>
              <a:t> Oral (PIPCO) - </a:t>
            </a:r>
            <a:r>
              <a:rPr lang="en-US" dirty="0" err="1"/>
              <a:t>Cheques</a:t>
            </a:r>
            <a:r>
              <a:rPr lang="en-US" dirty="0"/>
              <a:t> </a:t>
            </a:r>
            <a:r>
              <a:rPr lang="en-US" dirty="0" err="1"/>
              <a:t>Diagóstico</a:t>
            </a:r>
            <a:endParaRPr lang="en-US" dirty="0"/>
          </a:p>
        </c:rich>
      </c:tx>
      <c:layout>
        <c:manualLayout>
          <c:xMode val="edge"/>
          <c:yMode val="edge"/>
          <c:x val="0.12807567813238793"/>
          <c:y val="3.7037030901767874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'Folha7 (2)'!$B$4:$D$4</c:f>
              <c:strCache>
                <c:ptCount val="3"/>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Pt>
            <c:idx val="1"/>
            <c:invertIfNegative val="0"/>
            <c:bubble3D val="0"/>
            <c:spPr>
              <a:solidFill>
                <a:srgbClr val="FF0000"/>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9E5B-4BD7-A4B2-D3C747CF9512}"/>
              </c:ext>
            </c:extLst>
          </c:dPt>
          <c:dLbls>
            <c:dLbl>
              <c:idx val="0"/>
              <c:layout>
                <c:manualLayout>
                  <c:x val="1.2789768185451638E-2"/>
                  <c:y val="-6.94444444444444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E5B-4BD7-A4B2-D3C747CF9512}"/>
                </c:ext>
              </c:extLst>
            </c:dLbl>
            <c:dLbl>
              <c:idx val="1"/>
              <c:layout>
                <c:manualLayout>
                  <c:x val="4.7961630695443645E-2"/>
                  <c:y val="-4.1666666666666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5B-4BD7-A4B2-D3C747CF951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'Folha7 (2)'!$E$3:$F$3</c:f>
              <c:strCache>
                <c:ptCount val="2"/>
                <c:pt idx="0">
                  <c:v>Cheques Emitidos</c:v>
                </c:pt>
                <c:pt idx="1">
                  <c:v>Cheques Utilizados</c:v>
                </c:pt>
              </c:strCache>
            </c:strRef>
          </c:cat>
          <c:val>
            <c:numRef>
              <c:f>'Folha7 (2)'!$E$4:$F$4</c:f>
              <c:numCache>
                <c:formatCode>General</c:formatCode>
                <c:ptCount val="2"/>
                <c:pt idx="0">
                  <c:v>410</c:v>
                </c:pt>
                <c:pt idx="1">
                  <c:v>167</c:v>
                </c:pt>
              </c:numCache>
            </c:numRef>
          </c:val>
          <c:extLst>
            <c:ext xmlns:c16="http://schemas.microsoft.com/office/drawing/2014/chart" uri="{C3380CC4-5D6E-409C-BE32-E72D297353CC}">
              <c16:uniqueId val="{00000003-9E5B-4BD7-A4B2-D3C747CF9512}"/>
            </c:ext>
          </c:extLst>
        </c:ser>
        <c:dLbls>
          <c:showLegendKey val="0"/>
          <c:showVal val="0"/>
          <c:showCatName val="0"/>
          <c:showSerName val="0"/>
          <c:showPercent val="0"/>
          <c:showBubbleSize val="0"/>
        </c:dLbls>
        <c:gapWidth val="65"/>
        <c:shape val="box"/>
        <c:axId val="439005656"/>
        <c:axId val="439002520"/>
        <c:axId val="440572768"/>
      </c:bar3DChart>
      <c:catAx>
        <c:axId val="4390056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0" i="0" u="none" strike="noStrike" kern="1200" cap="all" baseline="0">
                <a:solidFill>
                  <a:schemeClr val="dk1">
                    <a:lumMod val="75000"/>
                    <a:lumOff val="25000"/>
                  </a:schemeClr>
                </a:solidFill>
                <a:latin typeface="+mn-lt"/>
                <a:ea typeface="+mn-ea"/>
                <a:cs typeface="+mn-cs"/>
              </a:defRPr>
            </a:pPr>
            <a:endParaRPr lang="pt-BR"/>
          </a:p>
        </c:txPr>
        <c:crossAx val="439002520"/>
        <c:crosses val="autoZero"/>
        <c:auto val="1"/>
        <c:lblAlgn val="ctr"/>
        <c:lblOffset val="100"/>
        <c:noMultiLvlLbl val="0"/>
      </c:catAx>
      <c:valAx>
        <c:axId val="439002520"/>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439005656"/>
        <c:crosses val="autoZero"/>
        <c:crossBetween val="between"/>
      </c:valAx>
      <c:serAx>
        <c:axId val="440572768"/>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pt-BR"/>
          </a:p>
        </c:txPr>
        <c:crossAx val="439002520"/>
        <c:crosses val="autoZero"/>
      </c:ser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2200" b="1" i="0" u="none" strike="noStrike" baseline="0" dirty="0" err="1">
                <a:effectLst/>
              </a:rPr>
              <a:t>Programa</a:t>
            </a:r>
            <a:r>
              <a:rPr lang="en-US" sz="2200" b="1" i="0" u="none" strike="noStrike" baseline="0" dirty="0">
                <a:effectLst/>
              </a:rPr>
              <a:t> </a:t>
            </a:r>
            <a:r>
              <a:rPr lang="en-US" sz="2200" b="1" i="0" u="none" strike="noStrike" baseline="0" dirty="0" err="1">
                <a:effectLst/>
              </a:rPr>
              <a:t>Intervenção</a:t>
            </a:r>
            <a:r>
              <a:rPr lang="en-US" sz="2200" b="1" i="0" u="none" strike="noStrike" baseline="0" dirty="0">
                <a:effectLst/>
              </a:rPr>
              <a:t> </a:t>
            </a:r>
            <a:r>
              <a:rPr lang="en-US" sz="2200" b="1" i="0" u="none" strike="noStrike" baseline="0" dirty="0" err="1">
                <a:effectLst/>
              </a:rPr>
              <a:t>Precoce</a:t>
            </a:r>
            <a:r>
              <a:rPr lang="en-US" sz="2200" b="1" i="0" u="none" strike="noStrike" baseline="0" dirty="0">
                <a:effectLst/>
              </a:rPr>
              <a:t> </a:t>
            </a:r>
            <a:r>
              <a:rPr lang="en-US" sz="2200" b="1" i="0" u="none" strike="noStrike" baseline="0" dirty="0" err="1">
                <a:effectLst/>
              </a:rPr>
              <a:t>Cancro</a:t>
            </a:r>
            <a:r>
              <a:rPr lang="en-US" sz="2200" b="1" i="0" u="none" strike="noStrike" baseline="0" dirty="0">
                <a:effectLst/>
              </a:rPr>
              <a:t> Oral (</a:t>
            </a:r>
            <a:r>
              <a:rPr lang="pt-PT" dirty="0"/>
              <a:t>PIPCO) - Cheques Biópsia</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pt-BR"/>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Pt>
            <c:idx val="1"/>
            <c:invertIfNegative val="0"/>
            <c:bubble3D val="0"/>
            <c:spPr>
              <a:solidFill>
                <a:srgbClr val="00B050">
                  <a:alpha val="85000"/>
                </a:srgbClr>
              </a:solidFill>
              <a:ln w="9525" cap="flat" cmpd="sng" algn="ctr">
                <a:solidFill>
                  <a:schemeClr val="lt1">
                    <a:alpha val="50000"/>
                  </a:schemeClr>
                </a:solidFill>
                <a:round/>
              </a:ln>
              <a:effectLst/>
            </c:spPr>
            <c:extLst>
              <c:ext xmlns:c16="http://schemas.microsoft.com/office/drawing/2014/chart" uri="{C3380CC4-5D6E-409C-BE32-E72D297353CC}">
                <c16:uniqueId val="{00000001-9B2B-4E75-89AF-BF0009542A57}"/>
              </c:ext>
            </c:extLst>
          </c:dPt>
          <c:dLbls>
            <c:dLbl>
              <c:idx val="0"/>
              <c:layout>
                <c:manualLayout>
                  <c:x val="0.20832274371199255"/>
                  <c:y val="8.36935301185963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B2B-4E75-89AF-BF0009542A57}"/>
                </c:ext>
              </c:extLst>
            </c:dLbl>
            <c:dLbl>
              <c:idx val="1"/>
              <c:layout>
                <c:manualLayout>
                  <c:x val="6.4297143120985265E-2"/>
                  <c:y val="-4.2162089216510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2B-4E75-89AF-BF0009542A5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'Folha7 (2)'!$H$6:$I$6</c:f>
              <c:strCache>
                <c:ptCount val="2"/>
                <c:pt idx="0">
                  <c:v>Cheques Emitidos</c:v>
                </c:pt>
                <c:pt idx="1">
                  <c:v>Cheques Utilizados</c:v>
                </c:pt>
              </c:strCache>
            </c:strRef>
          </c:cat>
          <c:val>
            <c:numRef>
              <c:f>'Folha7 (2)'!$H$7:$I$7</c:f>
              <c:numCache>
                <c:formatCode>General</c:formatCode>
                <c:ptCount val="2"/>
                <c:pt idx="0">
                  <c:v>96</c:v>
                </c:pt>
                <c:pt idx="1">
                  <c:v>80</c:v>
                </c:pt>
              </c:numCache>
            </c:numRef>
          </c:val>
          <c:extLst>
            <c:ext xmlns:c16="http://schemas.microsoft.com/office/drawing/2014/chart" uri="{C3380CC4-5D6E-409C-BE32-E72D297353CC}">
              <c16:uniqueId val="{00000002-9B2B-4E75-89AF-BF0009542A57}"/>
            </c:ext>
          </c:extLst>
        </c:ser>
        <c:dLbls>
          <c:dLblPos val="inEnd"/>
          <c:showLegendKey val="0"/>
          <c:showVal val="1"/>
          <c:showCatName val="0"/>
          <c:showSerName val="0"/>
          <c:showPercent val="0"/>
          <c:showBubbleSize val="0"/>
        </c:dLbls>
        <c:gapWidth val="65"/>
        <c:axId val="439006440"/>
        <c:axId val="439006832"/>
      </c:barChart>
      <c:catAx>
        <c:axId val="43900644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0" i="0" u="none" strike="noStrike" kern="1200" cap="all" baseline="0">
                <a:solidFill>
                  <a:schemeClr val="dk1">
                    <a:lumMod val="75000"/>
                    <a:lumOff val="25000"/>
                  </a:schemeClr>
                </a:solidFill>
                <a:latin typeface="+mn-lt"/>
                <a:ea typeface="+mn-ea"/>
                <a:cs typeface="+mn-cs"/>
              </a:defRPr>
            </a:pPr>
            <a:endParaRPr lang="pt-BR"/>
          </a:p>
        </c:txPr>
        <c:crossAx val="439006832"/>
        <c:crosses val="autoZero"/>
        <c:auto val="1"/>
        <c:lblAlgn val="ctr"/>
        <c:lblOffset val="100"/>
        <c:noMultiLvlLbl val="0"/>
      </c:catAx>
      <c:valAx>
        <c:axId val="43900683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43900644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pt-PT"/>
              <a:t>CHEQUE DIAGNÓSTICO - PIPCO</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Folha1!$C$47</c:f>
              <c:strCache>
                <c:ptCount val="1"/>
                <c:pt idx="0">
                  <c:v>Cheques Diagnóstico PIPCO Emitidos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Folha1!$B$48:$B$62</c:f>
              <c:strCache>
                <c:ptCount val="15"/>
                <c:pt idx="0">
                  <c:v>Almada-Seixal</c:v>
                </c:pt>
                <c:pt idx="1">
                  <c:v>Amadora</c:v>
                </c:pt>
                <c:pt idx="2">
                  <c:v>Arco Ribeirinho</c:v>
                </c:pt>
                <c:pt idx="3">
                  <c:v>Arrábida</c:v>
                </c:pt>
                <c:pt idx="4">
                  <c:v>Cascais</c:v>
                </c:pt>
                <c:pt idx="5">
                  <c:v>Estuário Tejo</c:v>
                </c:pt>
                <c:pt idx="6">
                  <c:v>Leziria</c:v>
                </c:pt>
                <c:pt idx="7">
                  <c:v>Lisboa Central</c:v>
                </c:pt>
                <c:pt idx="8">
                  <c:v>Lisboa Norte</c:v>
                </c:pt>
                <c:pt idx="9">
                  <c:v>Lisboa Ocidental-Oeiras</c:v>
                </c:pt>
                <c:pt idx="10">
                  <c:v>Loures-Odivelas</c:v>
                </c:pt>
                <c:pt idx="11">
                  <c:v>Médio Tejo</c:v>
                </c:pt>
                <c:pt idx="12">
                  <c:v>Oeste Norte</c:v>
                </c:pt>
                <c:pt idx="13">
                  <c:v>Oeste Sul</c:v>
                </c:pt>
                <c:pt idx="14">
                  <c:v>Sintra</c:v>
                </c:pt>
              </c:strCache>
            </c:strRef>
          </c:cat>
          <c:val>
            <c:numRef>
              <c:f>Folha1!$C$48:$C$62</c:f>
              <c:numCache>
                <c:formatCode>General</c:formatCode>
                <c:ptCount val="15"/>
                <c:pt idx="0">
                  <c:v>21</c:v>
                </c:pt>
                <c:pt idx="1">
                  <c:v>24</c:v>
                </c:pt>
                <c:pt idx="2">
                  <c:v>20</c:v>
                </c:pt>
                <c:pt idx="3">
                  <c:v>28</c:v>
                </c:pt>
                <c:pt idx="4">
                  <c:v>29</c:v>
                </c:pt>
                <c:pt idx="5">
                  <c:v>23</c:v>
                </c:pt>
                <c:pt idx="6">
                  <c:v>14</c:v>
                </c:pt>
                <c:pt idx="7">
                  <c:v>46</c:v>
                </c:pt>
                <c:pt idx="8">
                  <c:v>8</c:v>
                </c:pt>
                <c:pt idx="9">
                  <c:v>9</c:v>
                </c:pt>
                <c:pt idx="10">
                  <c:v>6</c:v>
                </c:pt>
                <c:pt idx="11">
                  <c:v>60</c:v>
                </c:pt>
                <c:pt idx="12">
                  <c:v>63</c:v>
                </c:pt>
                <c:pt idx="13">
                  <c:v>15</c:v>
                </c:pt>
                <c:pt idx="14">
                  <c:v>44</c:v>
                </c:pt>
              </c:numCache>
            </c:numRef>
          </c:val>
          <c:extLst>
            <c:ext xmlns:c16="http://schemas.microsoft.com/office/drawing/2014/chart" uri="{C3380CC4-5D6E-409C-BE32-E72D297353CC}">
              <c16:uniqueId val="{00000000-FD35-4507-A98A-7EF934DC52BF}"/>
            </c:ext>
          </c:extLst>
        </c:ser>
        <c:ser>
          <c:idx val="1"/>
          <c:order val="1"/>
          <c:tx>
            <c:strRef>
              <c:f>Folha1!$D$47</c:f>
              <c:strCache>
                <c:ptCount val="1"/>
                <c:pt idx="0">
                  <c:v>Cheques Diagnóstico PIPCO Utilizados</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1.0880696419402697E-2"/>
                  <c:y val="-9.92476093439045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D35-4507-A98A-7EF934DC52BF}"/>
                </c:ext>
              </c:extLst>
            </c:dLbl>
            <c:dLbl>
              <c:idx val="1"/>
              <c:layout>
                <c:manualLayout>
                  <c:x val="1.3056835703283197E-2"/>
                  <c:y val="-7.93980874751236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D35-4507-A98A-7EF934DC52BF}"/>
                </c:ext>
              </c:extLst>
            </c:dLbl>
            <c:dLbl>
              <c:idx val="2"/>
              <c:layout>
                <c:manualLayout>
                  <c:x val="9.7926267774623883E-3"/>
                  <c:y val="-3.96990437375618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D35-4507-A98A-7EF934DC52BF}"/>
                </c:ext>
              </c:extLst>
            </c:dLbl>
            <c:dLbl>
              <c:idx val="3"/>
              <c:layout>
                <c:manualLayout>
                  <c:x val="8.7045571355221178E-3"/>
                  <c:y val="-7.278073941621763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D35-4507-A98A-7EF934DC52BF}"/>
                </c:ext>
              </c:extLst>
            </c:dLbl>
            <c:dLbl>
              <c:idx val="4"/>
              <c:layout>
                <c:manualLayout>
                  <c:x val="6.5284178516416182E-3"/>
                  <c:y val="-7.93980874751236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D35-4507-A98A-7EF934DC52BF}"/>
                </c:ext>
              </c:extLst>
            </c:dLbl>
            <c:dLbl>
              <c:idx val="5"/>
              <c:layout>
                <c:manualLayout>
                  <c:x val="6.5284178516416182E-3"/>
                  <c:y val="-1.58796174950247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D35-4507-A98A-7EF934DC52BF}"/>
                </c:ext>
              </c:extLst>
            </c:dLbl>
            <c:spPr>
              <a:solidFill>
                <a:srgbClr val="FF7C80"/>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Folha1!$B$48:$B$62</c:f>
              <c:strCache>
                <c:ptCount val="15"/>
                <c:pt idx="0">
                  <c:v>Almada-Seixal</c:v>
                </c:pt>
                <c:pt idx="1">
                  <c:v>Amadora</c:v>
                </c:pt>
                <c:pt idx="2">
                  <c:v>Arco Ribeirinho</c:v>
                </c:pt>
                <c:pt idx="3">
                  <c:v>Arrábida</c:v>
                </c:pt>
                <c:pt idx="4">
                  <c:v>Cascais</c:v>
                </c:pt>
                <c:pt idx="5">
                  <c:v>Estuário Tejo</c:v>
                </c:pt>
                <c:pt idx="6">
                  <c:v>Leziria</c:v>
                </c:pt>
                <c:pt idx="7">
                  <c:v>Lisboa Central</c:v>
                </c:pt>
                <c:pt idx="8">
                  <c:v>Lisboa Norte</c:v>
                </c:pt>
                <c:pt idx="9">
                  <c:v>Lisboa Ocidental-Oeiras</c:v>
                </c:pt>
                <c:pt idx="10">
                  <c:v>Loures-Odivelas</c:v>
                </c:pt>
                <c:pt idx="11">
                  <c:v>Médio Tejo</c:v>
                </c:pt>
                <c:pt idx="12">
                  <c:v>Oeste Norte</c:v>
                </c:pt>
                <c:pt idx="13">
                  <c:v>Oeste Sul</c:v>
                </c:pt>
                <c:pt idx="14">
                  <c:v>Sintra</c:v>
                </c:pt>
              </c:strCache>
            </c:strRef>
          </c:cat>
          <c:val>
            <c:numRef>
              <c:f>Folha1!$D$48:$D$62</c:f>
              <c:numCache>
                <c:formatCode>General</c:formatCode>
                <c:ptCount val="15"/>
                <c:pt idx="0">
                  <c:v>8</c:v>
                </c:pt>
                <c:pt idx="1">
                  <c:v>9</c:v>
                </c:pt>
                <c:pt idx="2">
                  <c:v>3</c:v>
                </c:pt>
                <c:pt idx="3">
                  <c:v>3</c:v>
                </c:pt>
                <c:pt idx="4">
                  <c:v>9</c:v>
                </c:pt>
                <c:pt idx="5">
                  <c:v>10</c:v>
                </c:pt>
                <c:pt idx="6">
                  <c:v>6</c:v>
                </c:pt>
                <c:pt idx="7">
                  <c:v>20</c:v>
                </c:pt>
                <c:pt idx="8">
                  <c:v>3</c:v>
                </c:pt>
                <c:pt idx="9">
                  <c:v>5</c:v>
                </c:pt>
                <c:pt idx="10">
                  <c:v>2</c:v>
                </c:pt>
                <c:pt idx="11">
                  <c:v>27</c:v>
                </c:pt>
                <c:pt idx="12">
                  <c:v>27</c:v>
                </c:pt>
                <c:pt idx="13">
                  <c:v>6</c:v>
                </c:pt>
                <c:pt idx="14">
                  <c:v>29</c:v>
                </c:pt>
              </c:numCache>
            </c:numRef>
          </c:val>
          <c:extLst>
            <c:ext xmlns:c16="http://schemas.microsoft.com/office/drawing/2014/chart" uri="{C3380CC4-5D6E-409C-BE32-E72D297353CC}">
              <c16:uniqueId val="{00000007-FD35-4507-A98A-7EF934DC52BF}"/>
            </c:ext>
          </c:extLst>
        </c:ser>
        <c:dLbls>
          <c:showLegendKey val="0"/>
          <c:showVal val="0"/>
          <c:showCatName val="0"/>
          <c:showSerName val="0"/>
          <c:showPercent val="0"/>
          <c:showBubbleSize val="0"/>
        </c:dLbls>
        <c:gapWidth val="65"/>
        <c:shape val="box"/>
        <c:axId val="439012320"/>
        <c:axId val="439009968"/>
        <c:axId val="0"/>
      </c:bar3DChart>
      <c:catAx>
        <c:axId val="4390123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pt-BR"/>
          </a:p>
        </c:txPr>
        <c:crossAx val="439009968"/>
        <c:crosses val="autoZero"/>
        <c:auto val="1"/>
        <c:lblAlgn val="ctr"/>
        <c:lblOffset val="100"/>
        <c:noMultiLvlLbl val="0"/>
      </c:catAx>
      <c:valAx>
        <c:axId val="439009968"/>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43901232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pt-B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pt-PT"/>
              <a:t>CHEQUE DENTISTA - HIV</a:t>
            </a:r>
          </a:p>
        </c:rich>
      </c:tx>
      <c:layout>
        <c:manualLayout>
          <c:xMode val="edge"/>
          <c:yMode val="edge"/>
          <c:x val="0.2517950134268726"/>
          <c:y val="1.1995092401565469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5238552845666333E-2"/>
          <c:y val="0.11498400415292766"/>
          <c:w val="0.88801031824318533"/>
          <c:h val="0.82379514918988306"/>
        </c:manualLayout>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Pt>
            <c:idx val="1"/>
            <c:invertIfNegative val="0"/>
            <c:bubble3D val="0"/>
            <c:spPr>
              <a:solidFill>
                <a:srgbClr val="FFFF00"/>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B811-4420-8E6F-B78DD91B7A49}"/>
              </c:ext>
            </c:extLst>
          </c:dPt>
          <c:dLbls>
            <c:dLbl>
              <c:idx val="0"/>
              <c:layout>
                <c:manualLayout>
                  <c:x val="3.0940409130778456E-2"/>
                  <c:y val="-3.0519541936122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11-4420-8E6F-B78DD91B7A49}"/>
                </c:ext>
              </c:extLst>
            </c:dLbl>
            <c:dLbl>
              <c:idx val="1"/>
              <c:layout>
                <c:manualLayout>
                  <c:x val="3.9658344803805555E-2"/>
                  <c:y val="-5.1420276712631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11-4420-8E6F-B78DD91B7A49}"/>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'Folha7 (2)'!$P$8:$Q$8</c:f>
              <c:strCache>
                <c:ptCount val="2"/>
                <c:pt idx="0">
                  <c:v>1º Cheques Emitidos</c:v>
                </c:pt>
                <c:pt idx="1">
                  <c:v>1º Cheques Utilizados</c:v>
                </c:pt>
              </c:strCache>
            </c:strRef>
          </c:cat>
          <c:val>
            <c:numRef>
              <c:f>'Folha7 (2)'!$P$9:$Q$9</c:f>
              <c:numCache>
                <c:formatCode>General</c:formatCode>
                <c:ptCount val="2"/>
                <c:pt idx="0">
                  <c:v>359</c:v>
                </c:pt>
                <c:pt idx="1">
                  <c:v>242</c:v>
                </c:pt>
              </c:numCache>
            </c:numRef>
          </c:val>
          <c:extLst>
            <c:ext xmlns:c16="http://schemas.microsoft.com/office/drawing/2014/chart" uri="{C3380CC4-5D6E-409C-BE32-E72D297353CC}">
              <c16:uniqueId val="{00000003-B811-4420-8E6F-B78DD91B7A49}"/>
            </c:ext>
          </c:extLst>
        </c:ser>
        <c:dLbls>
          <c:showLegendKey val="0"/>
          <c:showVal val="0"/>
          <c:showCatName val="0"/>
          <c:showSerName val="0"/>
          <c:showPercent val="0"/>
          <c:showBubbleSize val="0"/>
        </c:dLbls>
        <c:gapWidth val="65"/>
        <c:shape val="box"/>
        <c:axId val="439011144"/>
        <c:axId val="439011928"/>
        <c:axId val="0"/>
      </c:bar3DChart>
      <c:catAx>
        <c:axId val="4390111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pt-BR"/>
          </a:p>
        </c:txPr>
        <c:crossAx val="439011928"/>
        <c:crosses val="autoZero"/>
        <c:auto val="1"/>
        <c:lblAlgn val="ctr"/>
        <c:lblOffset val="100"/>
        <c:noMultiLvlLbl val="0"/>
      </c:catAx>
      <c:valAx>
        <c:axId val="439011928"/>
        <c:scaling>
          <c:orientation val="minMax"/>
        </c:scaling>
        <c:delete val="1"/>
        <c:axPos val="l"/>
        <c:numFmt formatCode="General" sourceLinked="1"/>
        <c:majorTickMark val="none"/>
        <c:minorTickMark val="none"/>
        <c:tickLblPos val="nextTo"/>
        <c:crossAx val="43901114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a:t>Tratamentos - VIH</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Folha8!$R$3</c:f>
              <c:strCache>
                <c:ptCount val="1"/>
                <c:pt idx="0">
                  <c:v>VIH</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Folha8!$P$4:$Q$7</c:f>
              <c:strCache>
                <c:ptCount val="4"/>
                <c:pt idx="0">
                  <c:v>Destartarizações</c:v>
                </c:pt>
                <c:pt idx="1">
                  <c:v>Restaurações Directas</c:v>
                </c:pt>
                <c:pt idx="2">
                  <c:v>Dentes Extraídos (exodontias)</c:v>
                </c:pt>
                <c:pt idx="3">
                  <c:v>Todos os Outros</c:v>
                </c:pt>
              </c:strCache>
            </c:strRef>
          </c:cat>
          <c:val>
            <c:numRef>
              <c:f>Folha8!$R$4:$R$7</c:f>
              <c:numCache>
                <c:formatCode>General</c:formatCode>
                <c:ptCount val="4"/>
                <c:pt idx="0">
                  <c:v>162</c:v>
                </c:pt>
                <c:pt idx="1">
                  <c:v>483</c:v>
                </c:pt>
                <c:pt idx="2">
                  <c:v>535</c:v>
                </c:pt>
                <c:pt idx="3">
                  <c:v>648</c:v>
                </c:pt>
              </c:numCache>
            </c:numRef>
          </c:val>
          <c:extLst>
            <c:ext xmlns:c16="http://schemas.microsoft.com/office/drawing/2014/chart" uri="{C3380CC4-5D6E-409C-BE32-E72D297353CC}">
              <c16:uniqueId val="{00000000-A64B-478F-AEE9-D0B49AB6D341}"/>
            </c:ext>
          </c:extLst>
        </c:ser>
        <c:dLbls>
          <c:showLegendKey val="0"/>
          <c:showVal val="0"/>
          <c:showCatName val="0"/>
          <c:showSerName val="0"/>
          <c:showPercent val="0"/>
          <c:showBubbleSize val="0"/>
        </c:dLbls>
        <c:gapWidth val="65"/>
        <c:shape val="box"/>
        <c:axId val="439009576"/>
        <c:axId val="439011536"/>
        <c:axId val="0"/>
      </c:bar3DChart>
      <c:catAx>
        <c:axId val="4390095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pt-BR"/>
          </a:p>
        </c:txPr>
        <c:crossAx val="439011536"/>
        <c:crosses val="autoZero"/>
        <c:auto val="1"/>
        <c:lblAlgn val="ctr"/>
        <c:lblOffset val="100"/>
        <c:noMultiLvlLbl val="0"/>
      </c:catAx>
      <c:valAx>
        <c:axId val="439011536"/>
        <c:scaling>
          <c:orientation val="minMax"/>
        </c:scaling>
        <c:delete val="1"/>
        <c:axPos val="l"/>
        <c:numFmt formatCode="General" sourceLinked="1"/>
        <c:majorTickMark val="none"/>
        <c:minorTickMark val="none"/>
        <c:tickLblPos val="nextTo"/>
        <c:crossAx val="43900957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cap="all" baseline="0">
                <a:ln>
                  <a:solidFill>
                    <a:sysClr val="windowText" lastClr="000000"/>
                  </a:solidFill>
                </a:ln>
                <a:solidFill>
                  <a:sysClr val="windowText" lastClr="000000"/>
                </a:solidFill>
                <a:latin typeface="+mn-lt"/>
                <a:ea typeface="+mn-ea"/>
                <a:cs typeface="+mn-cs"/>
              </a:defRPr>
            </a:pPr>
            <a:r>
              <a:rPr lang="pt-PT" sz="2000">
                <a:ln>
                  <a:solidFill>
                    <a:sysClr val="windowText" lastClr="000000"/>
                  </a:solidFill>
                </a:ln>
                <a:solidFill>
                  <a:sysClr val="windowText" lastClr="000000"/>
                </a:solidFill>
              </a:rPr>
              <a:t>REFERENCIAÇÃO PARA HIGIENISTA ORAL - SOCJ</a:t>
            </a:r>
          </a:p>
        </c:rich>
      </c:tx>
      <c:layout>
        <c:manualLayout>
          <c:xMode val="edge"/>
          <c:yMode val="edge"/>
          <c:x val="0.29291827069923176"/>
          <c:y val="1.1904763764648756E-2"/>
        </c:manualLayout>
      </c:layout>
      <c:overlay val="0"/>
      <c:spPr>
        <a:noFill/>
        <a:ln>
          <a:noFill/>
        </a:ln>
        <a:effectLst/>
      </c:spPr>
    </c:title>
    <c:autoTitleDeleted val="0"/>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848238482384831E-2"/>
          <c:y val="0.16062077997586435"/>
          <c:w val="0.95230352303523036"/>
          <c:h val="0.63597556231450314"/>
        </c:manualLayout>
      </c:layout>
      <c:bar3DChart>
        <c:barDir val="col"/>
        <c:grouping val="clustered"/>
        <c:varyColors val="0"/>
        <c:ser>
          <c:idx val="0"/>
          <c:order val="0"/>
          <c:tx>
            <c:strRef>
              <c:f>Folha3!$B$3:$H$3</c:f>
              <c:strCache>
                <c:ptCount val="7"/>
                <c:pt idx="0">
                  <c:v>Nº de Documentos de Referenciação Emitidos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dLbl>
              <c:idx val="0"/>
              <c:layout>
                <c:manualLayout>
                  <c:x val="1.1975862079902908E-2"/>
                  <c:y val="-3.76984185880544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C8-4E4B-9C7A-C3EE92CD503A}"/>
                </c:ext>
              </c:extLst>
            </c:dLbl>
            <c:dLbl>
              <c:idx val="2"/>
              <c:layout>
                <c:manualLayout>
                  <c:x val="6.5322884072197733E-3"/>
                  <c:y val="-3.37301639998381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BC8-4E4B-9C7A-C3EE92CD503A}"/>
                </c:ext>
              </c:extLst>
            </c:dLbl>
            <c:dLbl>
              <c:idx val="4"/>
              <c:layout>
                <c:manualLayout>
                  <c:x val="9.7984326108295806E-3"/>
                  <c:y val="-3.1746036705730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BC8-4E4B-9C7A-C3EE92CD503A}"/>
                </c:ext>
              </c:extLst>
            </c:dLbl>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Folha3!$I$2:$O$2</c:f>
              <c:strCache>
                <c:ptCount val="5"/>
                <c:pt idx="0">
                  <c:v>7 anos</c:v>
                </c:pt>
                <c:pt idx="2">
                  <c:v>10 anos</c:v>
                </c:pt>
                <c:pt idx="4">
                  <c:v>13 anos</c:v>
                </c:pt>
              </c:strCache>
            </c:strRef>
          </c:cat>
          <c:val>
            <c:numRef>
              <c:f>Folha3!$I$3:$O$3</c:f>
              <c:numCache>
                <c:formatCode>General</c:formatCode>
                <c:ptCount val="7"/>
                <c:pt idx="0">
                  <c:v>14498</c:v>
                </c:pt>
                <c:pt idx="2">
                  <c:v>6413</c:v>
                </c:pt>
                <c:pt idx="4">
                  <c:v>7555</c:v>
                </c:pt>
              </c:numCache>
            </c:numRef>
          </c:val>
          <c:extLst>
            <c:ext xmlns:c16="http://schemas.microsoft.com/office/drawing/2014/chart" uri="{C3380CC4-5D6E-409C-BE32-E72D297353CC}">
              <c16:uniqueId val="{00000000-6BC8-4E4B-9C7A-C3EE92CD503A}"/>
            </c:ext>
          </c:extLst>
        </c:ser>
        <c:ser>
          <c:idx val="1"/>
          <c:order val="1"/>
          <c:tx>
            <c:strRef>
              <c:f>Folha3!$B$4:$H$4</c:f>
              <c:strCache>
                <c:ptCount val="7"/>
                <c:pt idx="0">
                  <c:v>Nº de Documentos de Referenciação Utilizados</c:v>
                </c:pt>
              </c:strCache>
            </c:strRef>
          </c:tx>
          <c:spPr>
            <a:solidFill>
              <a:schemeClr val="accent2">
                <a:alpha val="88000"/>
              </a:scheme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invertIfNegative val="0"/>
          <c:dLbls>
            <c:dLbl>
              <c:idx val="0"/>
              <c:layout>
                <c:manualLayout>
                  <c:x val="2.6129153628879073E-2"/>
                  <c:y val="-2.3809527529297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C8-4E4B-9C7A-C3EE92CD503A}"/>
                </c:ext>
              </c:extLst>
            </c:dLbl>
            <c:dLbl>
              <c:idx val="2"/>
              <c:layout>
                <c:manualLayout>
                  <c:x val="2.2863009425269205E-2"/>
                  <c:y val="-2.38095275292975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BC8-4E4B-9C7A-C3EE92CD503A}"/>
                </c:ext>
              </c:extLst>
            </c:dLbl>
            <c:dLbl>
              <c:idx val="4"/>
              <c:layout>
                <c:manualLayout>
                  <c:x val="3.1572727301562235E-2"/>
                  <c:y val="-2.1825400235189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BC8-4E4B-9C7A-C3EE92CD503A}"/>
                </c:ext>
              </c:extLst>
            </c:dLbl>
            <c:spPr>
              <a:solidFill>
                <a:schemeClr val="accent2">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Folha3!$I$2:$O$2</c:f>
              <c:strCache>
                <c:ptCount val="5"/>
                <c:pt idx="0">
                  <c:v>7 anos</c:v>
                </c:pt>
                <c:pt idx="2">
                  <c:v>10 anos</c:v>
                </c:pt>
                <c:pt idx="4">
                  <c:v>13 anos</c:v>
                </c:pt>
              </c:strCache>
            </c:strRef>
          </c:cat>
          <c:val>
            <c:numRef>
              <c:f>Folha3!$I$4:$O$4</c:f>
              <c:numCache>
                <c:formatCode>General</c:formatCode>
                <c:ptCount val="7"/>
                <c:pt idx="0">
                  <c:v>9237</c:v>
                </c:pt>
                <c:pt idx="2">
                  <c:v>3538</c:v>
                </c:pt>
                <c:pt idx="4">
                  <c:v>3560</c:v>
                </c:pt>
              </c:numCache>
            </c:numRef>
          </c:val>
          <c:extLst>
            <c:ext xmlns:c16="http://schemas.microsoft.com/office/drawing/2014/chart" uri="{C3380CC4-5D6E-409C-BE32-E72D297353CC}">
              <c16:uniqueId val="{00000001-6BC8-4E4B-9C7A-C3EE92CD503A}"/>
            </c:ext>
          </c:extLst>
        </c:ser>
        <c:dLbls>
          <c:showLegendKey val="0"/>
          <c:showVal val="1"/>
          <c:showCatName val="0"/>
          <c:showSerName val="0"/>
          <c:showPercent val="0"/>
          <c:showBubbleSize val="0"/>
        </c:dLbls>
        <c:gapWidth val="84"/>
        <c:gapDepth val="53"/>
        <c:shape val="box"/>
        <c:axId val="322229184"/>
        <c:axId val="436483192"/>
        <c:axId val="0"/>
      </c:bar3DChart>
      <c:dateAx>
        <c:axId val="322229184"/>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pt-BR"/>
          </a:p>
        </c:txPr>
        <c:crossAx val="436483192"/>
        <c:crosses val="autoZero"/>
        <c:auto val="0"/>
        <c:lblOffset val="100"/>
        <c:baseTimeUnit val="days"/>
      </c:dateAx>
      <c:valAx>
        <c:axId val="436483192"/>
        <c:scaling>
          <c:orientation val="minMax"/>
        </c:scaling>
        <c:delete val="1"/>
        <c:axPos val="l"/>
        <c:numFmt formatCode="General" sourceLinked="1"/>
        <c:majorTickMark val="out"/>
        <c:minorTickMark val="none"/>
        <c:tickLblPos val="nextTo"/>
        <c:crossAx val="322229184"/>
        <c:crosses val="autoZero"/>
        <c:crossBetween val="between"/>
      </c:valAx>
      <c:spPr>
        <a:noFill/>
        <a:ln>
          <a:noFill/>
        </a:ln>
        <a:effectLst/>
      </c:spPr>
    </c:plotArea>
    <c:legend>
      <c:legendPos val="t"/>
      <c:layout>
        <c:manualLayout>
          <c:xMode val="edge"/>
          <c:yMode val="edge"/>
          <c:x val="2.3983782514990507E-2"/>
          <c:y val="0.90118864657451492"/>
          <c:w val="0.89999991464481599"/>
          <c:h val="6.9767918815370616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pt-BR"/>
        </a:p>
      </c:txPr>
    </c:legend>
    <c:plotVisOnly val="1"/>
    <c:dispBlanksAs val="gap"/>
    <c:showDLblsOverMax val="0"/>
  </c:chart>
  <c:spPr>
    <a:solidFill>
      <a:schemeClr val="accent6">
        <a:lumMod val="60000"/>
        <a:lumOff val="40000"/>
      </a:schemeClr>
    </a:solidFill>
    <a:ln w="6350" cap="flat" cmpd="sng" algn="ctr">
      <a:solidFill>
        <a:schemeClr val="dk1">
          <a:tint val="75000"/>
        </a:schemeClr>
      </a:solidFill>
      <a:round/>
    </a:ln>
    <a:effectLst/>
  </c:spPr>
  <c:txPr>
    <a:bodyPr/>
    <a:lstStyle/>
    <a:p>
      <a:pPr>
        <a:defRPr/>
      </a:pPr>
      <a:endParaRPr lang="pt-BR"/>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r>
              <a:rPr lang="pt-PT" sz="2000"/>
              <a:t>REFERENCIAÇÃO PARA HIGIENISTA ORAL - SOCJ - Intervenções</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2725694444444446E-2"/>
          <c:y val="0.11113555701210256"/>
          <c:w val="0.95625000000000004"/>
          <c:h val="0.71563175531725143"/>
        </c:manualLayout>
      </c:layout>
      <c:bar3DChart>
        <c:barDir val="col"/>
        <c:grouping val="clustered"/>
        <c:varyColors val="0"/>
        <c:ser>
          <c:idx val="0"/>
          <c:order val="0"/>
          <c:tx>
            <c:strRef>
              <c:f>Folha4!$B$3:$H$3</c:f>
              <c:strCache>
                <c:ptCount val="7"/>
                <c:pt idx="0">
                  <c:v>Nº de Selantes Aplicados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1.1935763888888888E-2"/>
                  <c:y val="-2.1388887485418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42-43A3-9BEF-0B398BF1846F}"/>
                </c:ext>
              </c:extLst>
            </c:dLbl>
            <c:dLbl>
              <c:idx val="2"/>
              <c:layout>
                <c:manualLayout>
                  <c:x val="1.9531249999999962E-2"/>
                  <c:y val="-1.5555554534849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42-43A3-9BEF-0B398BF1846F}"/>
                </c:ext>
              </c:extLst>
            </c:dLbl>
            <c:dLbl>
              <c:idx val="4"/>
              <c:layout>
                <c:manualLayout>
                  <c:x val="2.7126736111111112E-2"/>
                  <c:y val="-1.55555545348498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42-43A3-9BEF-0B398BF1846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Folha4!$I$2:$O$2</c:f>
              <c:strCache>
                <c:ptCount val="5"/>
                <c:pt idx="0">
                  <c:v>7 anos</c:v>
                </c:pt>
                <c:pt idx="2">
                  <c:v>10 anos</c:v>
                </c:pt>
                <c:pt idx="4">
                  <c:v>13 anos</c:v>
                </c:pt>
              </c:strCache>
            </c:strRef>
          </c:cat>
          <c:val>
            <c:numRef>
              <c:f>Folha4!$I$3:$O$3</c:f>
              <c:numCache>
                <c:formatCode>General</c:formatCode>
                <c:ptCount val="7"/>
                <c:pt idx="0">
                  <c:v>35628</c:v>
                </c:pt>
                <c:pt idx="2">
                  <c:v>36131</c:v>
                </c:pt>
                <c:pt idx="4">
                  <c:v>45973</c:v>
                </c:pt>
              </c:numCache>
            </c:numRef>
          </c:val>
          <c:extLst>
            <c:ext xmlns:c16="http://schemas.microsoft.com/office/drawing/2014/chart" uri="{C3380CC4-5D6E-409C-BE32-E72D297353CC}">
              <c16:uniqueId val="{00000000-D142-43A3-9BEF-0B398BF1846F}"/>
            </c:ext>
          </c:extLst>
        </c:ser>
        <c:ser>
          <c:idx val="1"/>
          <c:order val="1"/>
          <c:tx>
            <c:strRef>
              <c:f>Folha4!$B$4:$H$4</c:f>
              <c:strCache>
                <c:ptCount val="7"/>
                <c:pt idx="0">
                  <c:v>Nº de Aplicações Tópicas de Flúor</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2.1701388888888888E-2"/>
                  <c:y val="-3.30555533865560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142-43A3-9BEF-0B398BF1846F}"/>
                </c:ext>
              </c:extLst>
            </c:dLbl>
            <c:dLbl>
              <c:idx val="2"/>
              <c:layout>
                <c:manualLayout>
                  <c:x val="3.1467013888888888E-2"/>
                  <c:y val="-6.99999954068244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42-43A3-9BEF-0B398BF1846F}"/>
                </c:ext>
              </c:extLst>
            </c:dLbl>
            <c:dLbl>
              <c:idx val="4"/>
              <c:layout>
                <c:manualLayout>
                  <c:x val="2.6041666666666588E-2"/>
                  <c:y val="-6.80555510899682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142-43A3-9BEF-0B398BF1846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Folha4!$I$2:$O$2</c:f>
              <c:strCache>
                <c:ptCount val="5"/>
                <c:pt idx="0">
                  <c:v>7 anos</c:v>
                </c:pt>
                <c:pt idx="2">
                  <c:v>10 anos</c:v>
                </c:pt>
                <c:pt idx="4">
                  <c:v>13 anos</c:v>
                </c:pt>
              </c:strCache>
            </c:strRef>
          </c:cat>
          <c:val>
            <c:numRef>
              <c:f>Folha4!$I$4:$O$4</c:f>
              <c:numCache>
                <c:formatCode>General</c:formatCode>
                <c:ptCount val="7"/>
                <c:pt idx="0">
                  <c:v>8547</c:v>
                </c:pt>
                <c:pt idx="2">
                  <c:v>3307</c:v>
                </c:pt>
                <c:pt idx="4">
                  <c:v>3452</c:v>
                </c:pt>
              </c:numCache>
            </c:numRef>
          </c:val>
          <c:extLst>
            <c:ext xmlns:c16="http://schemas.microsoft.com/office/drawing/2014/chart" uri="{C3380CC4-5D6E-409C-BE32-E72D297353CC}">
              <c16:uniqueId val="{00000001-D142-43A3-9BEF-0B398BF1846F}"/>
            </c:ext>
          </c:extLst>
        </c:ser>
        <c:ser>
          <c:idx val="2"/>
          <c:order val="2"/>
          <c:tx>
            <c:strRef>
              <c:f>Folha4!$B$5:$H$5</c:f>
              <c:strCache>
                <c:ptCount val="7"/>
                <c:pt idx="0">
                  <c:v>Nº de Destartarizações</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dLbl>
              <c:idx val="0"/>
              <c:layout>
                <c:manualLayout>
                  <c:x val="4.665798611111107E-2"/>
                  <c:y val="-1.55555545348499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142-43A3-9BEF-0B398BF1846F}"/>
                </c:ext>
              </c:extLst>
            </c:dLbl>
            <c:dLbl>
              <c:idx val="2"/>
              <c:layout>
                <c:manualLayout>
                  <c:x val="4.8828125E-2"/>
                  <c:y val="-2.33333318022747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142-43A3-9BEF-0B398BF1846F}"/>
                </c:ext>
              </c:extLst>
            </c:dLbl>
            <c:dLbl>
              <c:idx val="4"/>
              <c:layout>
                <c:manualLayout>
                  <c:x val="4.7743055555555552E-2"/>
                  <c:y val="-2.13888874854185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142-43A3-9BEF-0B398BF1846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Folha4!$I$2:$O$2</c:f>
              <c:strCache>
                <c:ptCount val="5"/>
                <c:pt idx="0">
                  <c:v>7 anos</c:v>
                </c:pt>
                <c:pt idx="2">
                  <c:v>10 anos</c:v>
                </c:pt>
                <c:pt idx="4">
                  <c:v>13 anos</c:v>
                </c:pt>
              </c:strCache>
            </c:strRef>
          </c:cat>
          <c:val>
            <c:numRef>
              <c:f>Folha4!$I$5:$O$5</c:f>
              <c:numCache>
                <c:formatCode>General</c:formatCode>
                <c:ptCount val="7"/>
                <c:pt idx="0">
                  <c:v>1973</c:v>
                </c:pt>
                <c:pt idx="2">
                  <c:v>1375</c:v>
                </c:pt>
                <c:pt idx="4">
                  <c:v>1993</c:v>
                </c:pt>
              </c:numCache>
            </c:numRef>
          </c:val>
          <c:extLst>
            <c:ext xmlns:c16="http://schemas.microsoft.com/office/drawing/2014/chart" uri="{C3380CC4-5D6E-409C-BE32-E72D297353CC}">
              <c16:uniqueId val="{00000002-D142-43A3-9BEF-0B398BF1846F}"/>
            </c:ext>
          </c:extLst>
        </c:ser>
        <c:dLbls>
          <c:showLegendKey val="0"/>
          <c:showVal val="1"/>
          <c:showCatName val="0"/>
          <c:showSerName val="0"/>
          <c:showPercent val="0"/>
          <c:showBubbleSize val="0"/>
        </c:dLbls>
        <c:gapWidth val="65"/>
        <c:shape val="box"/>
        <c:axId val="439008792"/>
        <c:axId val="439000952"/>
        <c:axId val="0"/>
      </c:bar3DChart>
      <c:catAx>
        <c:axId val="43900879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pt-BR"/>
          </a:p>
        </c:txPr>
        <c:crossAx val="439000952"/>
        <c:crosses val="autoZero"/>
        <c:auto val="1"/>
        <c:lblAlgn val="ctr"/>
        <c:lblOffset val="100"/>
        <c:noMultiLvlLbl val="0"/>
      </c:catAx>
      <c:valAx>
        <c:axId val="439000952"/>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439008792"/>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pt-B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2200" b="1" i="0" u="none" strike="noStrike" kern="1200" baseline="0">
                <a:solidFill>
                  <a:schemeClr val="dk1">
                    <a:lumMod val="75000"/>
                    <a:lumOff val="25000"/>
                  </a:schemeClr>
                </a:solidFill>
                <a:latin typeface="+mn-lt"/>
                <a:ea typeface="+mn-ea"/>
                <a:cs typeface="+mn-cs"/>
              </a:defRPr>
            </a:pPr>
            <a:r>
              <a:rPr lang="pt-PT" dirty="0"/>
              <a:t>CHEQUE DENTISTA - Saúde Oral na Grávida (SOG) </a:t>
            </a:r>
          </a:p>
        </c:rich>
      </c:tx>
      <c:layout>
        <c:manualLayout>
          <c:xMode val="edge"/>
          <c:yMode val="edge"/>
          <c:x val="0.12978909540848721"/>
          <c:y val="1.266469781755976E-3"/>
        </c:manualLayout>
      </c:layout>
      <c:overlay val="0"/>
      <c:spPr>
        <a:noFill/>
        <a:ln>
          <a:noFill/>
        </a:ln>
        <a:effectLst/>
      </c:spPr>
      <c:txPr>
        <a:bodyPr rot="0" spcFirstLastPara="1" vertOverflow="ellipsis" vert="horz" wrap="square" anchor="ctr" anchorCtr="1"/>
        <a:lstStyle/>
        <a:p>
          <a:pPr algn="ctr">
            <a:defRPr sz="2200" b="1" i="0" u="none" strike="noStrike" kern="1200" baseline="0">
              <a:solidFill>
                <a:schemeClr val="dk1">
                  <a:lumMod val="75000"/>
                  <a:lumOff val="25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5233062533051181E-3"/>
          <c:y val="3.2183086772004703E-2"/>
          <c:w val="0.95920229157076431"/>
          <c:h val="0.91726095258608187"/>
        </c:manualLayout>
      </c:layout>
      <c:bar3DChart>
        <c:barDir val="col"/>
        <c:grouping val="standard"/>
        <c:varyColors val="0"/>
        <c:ser>
          <c:idx val="0"/>
          <c:order val="0"/>
          <c:tx>
            <c:strRef>
              <c:f>Folha7!$B$4:$D$4</c:f>
              <c:strCache>
                <c:ptCount val="3"/>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3.2735926879093741E-2"/>
                  <c:y val="-6.7340272628993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68-470E-A7C2-D231D412B5E5}"/>
                </c:ext>
              </c:extLst>
            </c:dLbl>
            <c:dLbl>
              <c:idx val="1"/>
              <c:layout>
                <c:manualLayout>
                  <c:x val="4.7961630695443645E-2"/>
                  <c:y val="-4.1666666666666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EB9-4C64-BB78-A5315DCEBB5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Folha7!$E$3:$F$3</c:f>
              <c:strCache>
                <c:ptCount val="2"/>
                <c:pt idx="0">
                  <c:v>1º Cheques Emitidos</c:v>
                </c:pt>
                <c:pt idx="1">
                  <c:v>1º Cheques Utilizados</c:v>
                </c:pt>
              </c:strCache>
            </c:strRef>
          </c:cat>
          <c:val>
            <c:numRef>
              <c:f>Folha7!$E$4:$F$4</c:f>
              <c:numCache>
                <c:formatCode>General</c:formatCode>
                <c:ptCount val="2"/>
                <c:pt idx="0">
                  <c:v>18552</c:v>
                </c:pt>
                <c:pt idx="1">
                  <c:v>7658</c:v>
                </c:pt>
              </c:numCache>
            </c:numRef>
          </c:val>
          <c:extLst>
            <c:ext xmlns:c16="http://schemas.microsoft.com/office/drawing/2014/chart" uri="{C3380CC4-5D6E-409C-BE32-E72D297353CC}">
              <c16:uniqueId val="{00000002-C068-470E-A7C2-D231D412B5E5}"/>
            </c:ext>
          </c:extLst>
        </c:ser>
        <c:dLbls>
          <c:showLegendKey val="0"/>
          <c:showVal val="0"/>
          <c:showCatName val="0"/>
          <c:showSerName val="0"/>
          <c:showPercent val="0"/>
          <c:showBubbleSize val="0"/>
        </c:dLbls>
        <c:gapWidth val="65"/>
        <c:shape val="box"/>
        <c:axId val="438998208"/>
        <c:axId val="439001344"/>
        <c:axId val="439888712"/>
      </c:bar3DChart>
      <c:catAx>
        <c:axId val="4389982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0" i="0" u="none" strike="noStrike" kern="1200" cap="all" baseline="0">
                <a:solidFill>
                  <a:schemeClr val="dk1">
                    <a:lumMod val="75000"/>
                    <a:lumOff val="25000"/>
                  </a:schemeClr>
                </a:solidFill>
                <a:latin typeface="+mn-lt"/>
                <a:ea typeface="+mn-ea"/>
                <a:cs typeface="+mn-cs"/>
              </a:defRPr>
            </a:pPr>
            <a:endParaRPr lang="pt-BR"/>
          </a:p>
        </c:txPr>
        <c:crossAx val="439001344"/>
        <c:crosses val="autoZero"/>
        <c:auto val="1"/>
        <c:lblAlgn val="ctr"/>
        <c:lblOffset val="100"/>
        <c:noMultiLvlLbl val="0"/>
      </c:catAx>
      <c:valAx>
        <c:axId val="439001344"/>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438998208"/>
        <c:crosses val="autoZero"/>
        <c:crossBetween val="between"/>
      </c:valAx>
      <c:serAx>
        <c:axId val="439888712"/>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pt-BR"/>
          </a:p>
        </c:txPr>
        <c:crossAx val="439001344"/>
        <c:crosses val="autoZero"/>
      </c:ser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pt-PT" dirty="0"/>
              <a:t>Tratamentos - Saúde Oral</a:t>
            </a:r>
            <a:r>
              <a:rPr lang="pt-PT" baseline="0" dirty="0"/>
              <a:t> na Grávida (SOG)</a:t>
            </a:r>
            <a:endParaRPr lang="pt-PT" dirty="0"/>
          </a:p>
        </c:rich>
      </c:tx>
      <c:layout>
        <c:manualLayout>
          <c:xMode val="edge"/>
          <c:yMode val="edge"/>
          <c:x val="0.20954515616471941"/>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9657124468971711E-2"/>
          <c:y val="0.14354376963099719"/>
          <c:w val="0.95408122429908537"/>
          <c:h val="0.7160401531317685"/>
        </c:manualLayout>
      </c:layout>
      <c:bar3DChart>
        <c:barDir val="col"/>
        <c:grouping val="clustered"/>
        <c:varyColors val="0"/>
        <c:ser>
          <c:idx val="0"/>
          <c:order val="0"/>
          <c:tx>
            <c:strRef>
              <c:f>Folha8!$B$3:$C$3</c:f>
              <c:strCache>
                <c:ptCount val="2"/>
                <c:pt idx="0">
                  <c:v>Destartarizações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4.2092754880095663E-17"/>
                  <c:y val="-1.96667560245141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0DD-4A8E-B3F8-18D835B1242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Folha8!$D$2</c:f>
              <c:strCache>
                <c:ptCount val="1"/>
                <c:pt idx="0">
                  <c:v>Grávidas </c:v>
                </c:pt>
              </c:strCache>
            </c:strRef>
          </c:cat>
          <c:val>
            <c:numRef>
              <c:f>Folha8!$D$3</c:f>
              <c:numCache>
                <c:formatCode>General</c:formatCode>
                <c:ptCount val="1"/>
                <c:pt idx="0">
                  <c:v>7864</c:v>
                </c:pt>
              </c:numCache>
            </c:numRef>
          </c:val>
          <c:extLst>
            <c:ext xmlns:c16="http://schemas.microsoft.com/office/drawing/2014/chart" uri="{C3380CC4-5D6E-409C-BE32-E72D297353CC}">
              <c16:uniqueId val="{00000000-80DD-4A8E-B3F8-18D835B12427}"/>
            </c:ext>
          </c:extLst>
        </c:ser>
        <c:ser>
          <c:idx val="1"/>
          <c:order val="1"/>
          <c:tx>
            <c:strRef>
              <c:f>Folha8!$B$4:$C$4</c:f>
              <c:strCache>
                <c:ptCount val="2"/>
                <c:pt idx="0">
                  <c:v>Restaurações Directas</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Folha8!$D$2</c:f>
              <c:strCache>
                <c:ptCount val="1"/>
                <c:pt idx="0">
                  <c:v>Grávidas </c:v>
                </c:pt>
              </c:strCache>
            </c:strRef>
          </c:cat>
          <c:val>
            <c:numRef>
              <c:f>Folha8!$D$4</c:f>
              <c:numCache>
                <c:formatCode>General</c:formatCode>
                <c:ptCount val="1"/>
                <c:pt idx="0">
                  <c:v>28350</c:v>
                </c:pt>
              </c:numCache>
            </c:numRef>
          </c:val>
          <c:extLst>
            <c:ext xmlns:c16="http://schemas.microsoft.com/office/drawing/2014/chart" uri="{C3380CC4-5D6E-409C-BE32-E72D297353CC}">
              <c16:uniqueId val="{00000001-80DD-4A8E-B3F8-18D835B12427}"/>
            </c:ext>
          </c:extLst>
        </c:ser>
        <c:ser>
          <c:idx val="2"/>
          <c:order val="2"/>
          <c:tx>
            <c:strRef>
              <c:f>Folha8!$B$5:$C$5</c:f>
              <c:strCache>
                <c:ptCount val="2"/>
                <c:pt idx="0">
                  <c:v>Dentes Extraídos (exodontias)</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dLbl>
              <c:idx val="0"/>
              <c:layout>
                <c:manualLayout>
                  <c:x val="-1.6071964798600565E-2"/>
                  <c:y val="-3.2777926707523504E-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DD-4A8E-B3F8-18D835B1242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Folha8!$D$2</c:f>
              <c:strCache>
                <c:ptCount val="1"/>
                <c:pt idx="0">
                  <c:v>Grávidas </c:v>
                </c:pt>
              </c:strCache>
            </c:strRef>
          </c:cat>
          <c:val>
            <c:numRef>
              <c:f>Folha8!$D$5</c:f>
              <c:numCache>
                <c:formatCode>General</c:formatCode>
                <c:ptCount val="1"/>
                <c:pt idx="0">
                  <c:v>3408</c:v>
                </c:pt>
              </c:numCache>
            </c:numRef>
          </c:val>
          <c:extLst>
            <c:ext xmlns:c16="http://schemas.microsoft.com/office/drawing/2014/chart" uri="{C3380CC4-5D6E-409C-BE32-E72D297353CC}">
              <c16:uniqueId val="{00000002-80DD-4A8E-B3F8-18D835B12427}"/>
            </c:ext>
          </c:extLst>
        </c:ser>
        <c:ser>
          <c:idx val="3"/>
          <c:order val="3"/>
          <c:tx>
            <c:strRef>
              <c:f>Folha8!$B$6:$C$6</c:f>
              <c:strCache>
                <c:ptCount val="2"/>
                <c:pt idx="0">
                  <c:v>Todos os Outros</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Folha8!$D$2</c:f>
              <c:strCache>
                <c:ptCount val="1"/>
                <c:pt idx="0">
                  <c:v>Grávidas </c:v>
                </c:pt>
              </c:strCache>
            </c:strRef>
          </c:cat>
          <c:val>
            <c:numRef>
              <c:f>Folha8!$D$6</c:f>
              <c:numCache>
                <c:formatCode>General</c:formatCode>
                <c:ptCount val="1"/>
                <c:pt idx="0">
                  <c:v>20057</c:v>
                </c:pt>
              </c:numCache>
            </c:numRef>
          </c:val>
          <c:extLst>
            <c:ext xmlns:c16="http://schemas.microsoft.com/office/drawing/2014/chart" uri="{C3380CC4-5D6E-409C-BE32-E72D297353CC}">
              <c16:uniqueId val="{00000003-80DD-4A8E-B3F8-18D835B12427}"/>
            </c:ext>
          </c:extLst>
        </c:ser>
        <c:dLbls>
          <c:showLegendKey val="0"/>
          <c:showVal val="1"/>
          <c:showCatName val="0"/>
          <c:showSerName val="0"/>
          <c:showPercent val="0"/>
          <c:showBubbleSize val="0"/>
        </c:dLbls>
        <c:gapWidth val="65"/>
        <c:shape val="box"/>
        <c:axId val="438999384"/>
        <c:axId val="439008400"/>
        <c:axId val="0"/>
      </c:bar3DChart>
      <c:catAx>
        <c:axId val="438999384"/>
        <c:scaling>
          <c:orientation val="minMax"/>
        </c:scaling>
        <c:delete val="1"/>
        <c:axPos val="b"/>
        <c:numFmt formatCode="General" sourceLinked="1"/>
        <c:majorTickMark val="none"/>
        <c:minorTickMark val="none"/>
        <c:tickLblPos val="nextTo"/>
        <c:crossAx val="439008400"/>
        <c:crosses val="autoZero"/>
        <c:auto val="1"/>
        <c:lblAlgn val="ctr"/>
        <c:lblOffset val="100"/>
        <c:noMultiLvlLbl val="0"/>
      </c:catAx>
      <c:valAx>
        <c:axId val="439008400"/>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43899938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pt-B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pt-PT" sz="2400" b="1" dirty="0"/>
              <a:t>Evolução Emissão e Utilização de Cheques</a:t>
            </a:r>
            <a:r>
              <a:rPr lang="pt-PT" sz="2400" b="1" baseline="0" dirty="0"/>
              <a:t> Dentista na Grávida</a:t>
            </a:r>
            <a:endParaRPr lang="pt-PT" sz="2400" b="1" dirty="0"/>
          </a:p>
        </c:rich>
      </c:tx>
      <c:layout>
        <c:manualLayout>
          <c:xMode val="edge"/>
          <c:yMode val="edge"/>
          <c:x val="0.23923008642319121"/>
          <c:y val="1.8525755394969836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Folha7!$N$6</c:f>
              <c:strCache>
                <c:ptCount val="1"/>
                <c:pt idx="0">
                  <c:v>Emitidos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Folha7!$M$7:$M$9</c:f>
              <c:numCache>
                <c:formatCode>General</c:formatCode>
                <c:ptCount val="3"/>
                <c:pt idx="0">
                  <c:v>2016</c:v>
                </c:pt>
                <c:pt idx="1">
                  <c:v>2017</c:v>
                </c:pt>
                <c:pt idx="2">
                  <c:v>2018</c:v>
                </c:pt>
              </c:numCache>
            </c:numRef>
          </c:cat>
          <c:val>
            <c:numRef>
              <c:f>Folha7!$N$7:$N$9</c:f>
              <c:numCache>
                <c:formatCode>General</c:formatCode>
                <c:ptCount val="3"/>
                <c:pt idx="0">
                  <c:v>16327</c:v>
                </c:pt>
                <c:pt idx="1">
                  <c:v>15780</c:v>
                </c:pt>
                <c:pt idx="2">
                  <c:v>18552</c:v>
                </c:pt>
              </c:numCache>
            </c:numRef>
          </c:val>
          <c:extLst>
            <c:ext xmlns:c16="http://schemas.microsoft.com/office/drawing/2014/chart" uri="{C3380CC4-5D6E-409C-BE32-E72D297353CC}">
              <c16:uniqueId val="{00000000-9939-4AB4-9BE0-C53323A34FA9}"/>
            </c:ext>
          </c:extLst>
        </c:ser>
        <c:ser>
          <c:idx val="1"/>
          <c:order val="1"/>
          <c:tx>
            <c:strRef>
              <c:f>Folha7!$O$6</c:f>
              <c:strCache>
                <c:ptCount val="1"/>
                <c:pt idx="0">
                  <c:v>Utilizados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Folha7!$M$7:$M$9</c:f>
              <c:numCache>
                <c:formatCode>General</c:formatCode>
                <c:ptCount val="3"/>
                <c:pt idx="0">
                  <c:v>2016</c:v>
                </c:pt>
                <c:pt idx="1">
                  <c:v>2017</c:v>
                </c:pt>
                <c:pt idx="2">
                  <c:v>2018</c:v>
                </c:pt>
              </c:numCache>
            </c:numRef>
          </c:cat>
          <c:val>
            <c:numRef>
              <c:f>Folha7!$O$7:$O$9</c:f>
              <c:numCache>
                <c:formatCode>General</c:formatCode>
                <c:ptCount val="3"/>
                <c:pt idx="0">
                  <c:v>6955</c:v>
                </c:pt>
                <c:pt idx="1">
                  <c:v>6836</c:v>
                </c:pt>
                <c:pt idx="2">
                  <c:v>7658</c:v>
                </c:pt>
              </c:numCache>
            </c:numRef>
          </c:val>
          <c:extLst>
            <c:ext xmlns:c16="http://schemas.microsoft.com/office/drawing/2014/chart" uri="{C3380CC4-5D6E-409C-BE32-E72D297353CC}">
              <c16:uniqueId val="{00000001-9939-4AB4-9BE0-C53323A34FA9}"/>
            </c:ext>
          </c:extLst>
        </c:ser>
        <c:dLbls>
          <c:showLegendKey val="0"/>
          <c:showVal val="0"/>
          <c:showCatName val="0"/>
          <c:showSerName val="0"/>
          <c:showPercent val="0"/>
          <c:showBubbleSize val="0"/>
        </c:dLbls>
        <c:gapWidth val="219"/>
        <c:overlap val="-27"/>
        <c:axId val="438996640"/>
        <c:axId val="439003304"/>
      </c:barChart>
      <c:catAx>
        <c:axId val="438996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sng" strike="noStrike" kern="1200" baseline="0">
                <a:solidFill>
                  <a:schemeClr val="tx1">
                    <a:lumMod val="65000"/>
                    <a:lumOff val="35000"/>
                  </a:schemeClr>
                </a:solidFill>
                <a:latin typeface="+mn-lt"/>
                <a:ea typeface="+mn-ea"/>
                <a:cs typeface="+mn-cs"/>
              </a:defRPr>
            </a:pPr>
            <a:endParaRPr lang="pt-BR"/>
          </a:p>
        </c:txPr>
        <c:crossAx val="439003304"/>
        <c:crosses val="autoZero"/>
        <c:auto val="1"/>
        <c:lblAlgn val="ctr"/>
        <c:lblOffset val="100"/>
        <c:noMultiLvlLbl val="0"/>
      </c:catAx>
      <c:valAx>
        <c:axId val="439003304"/>
        <c:scaling>
          <c:orientation val="minMax"/>
        </c:scaling>
        <c:delete val="1"/>
        <c:axPos val="l"/>
        <c:numFmt formatCode="General" sourceLinked="1"/>
        <c:majorTickMark val="none"/>
        <c:minorTickMark val="none"/>
        <c:tickLblPos val="nextTo"/>
        <c:crossAx val="438996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65000"/>
                    <a:lumOff val="35000"/>
                  </a:schemeClr>
                </a:solidFill>
                <a:effectLst/>
                <a:latin typeface="+mn-lt"/>
                <a:ea typeface="+mn-ea"/>
                <a:cs typeface="+mn-cs"/>
              </a:defRPr>
            </a:pPr>
            <a:r>
              <a:rPr lang="pt-PT" sz="2400" b="1" dirty="0"/>
              <a:t>CHEQUE DENTISTA  - Saúde Oral na Pessoa Idosa</a:t>
            </a:r>
            <a:r>
              <a:rPr lang="pt-PT" sz="2400" b="1" baseline="0" dirty="0"/>
              <a:t> (SOPI)</a:t>
            </a:r>
            <a:endParaRPr lang="pt-PT" sz="2400" b="1" dirty="0"/>
          </a:p>
        </c:rich>
      </c:tx>
      <c:layout>
        <c:manualLayout>
          <c:xMode val="edge"/>
          <c:yMode val="edge"/>
          <c:x val="0.14549378770153845"/>
          <c:y val="2.0351990072074891E-3"/>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65000"/>
                  <a:lumOff val="35000"/>
                </a:schemeClr>
              </a:solidFill>
              <a:effectLst/>
              <a:latin typeface="+mn-lt"/>
              <a:ea typeface="+mn-ea"/>
              <a:cs typeface="+mn-cs"/>
            </a:defRPr>
          </a:pPr>
          <a:endParaRPr lang="pt-BR"/>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4.5245511676414996E-3"/>
                  <c:y val="0.4068922914000794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5C-484E-BBA1-A48C37B87392}"/>
                </c:ext>
              </c:extLst>
            </c:dLbl>
            <c:dLbl>
              <c:idx val="1"/>
              <c:layout>
                <c:manualLayout>
                  <c:x val="2.2622755838207394E-3"/>
                  <c:y val="0.267324764244604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F2-4EDF-B278-E8F53E1EE6F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pt-B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Folha7!$H$6:$I$6</c:f>
              <c:strCache>
                <c:ptCount val="2"/>
                <c:pt idx="0">
                  <c:v>1º Cheques Emitidos</c:v>
                </c:pt>
                <c:pt idx="1">
                  <c:v>1º Cheques Utilizados</c:v>
                </c:pt>
              </c:strCache>
            </c:strRef>
          </c:cat>
          <c:val>
            <c:numRef>
              <c:f>Folha7!$H$7:$I$7</c:f>
              <c:numCache>
                <c:formatCode>General</c:formatCode>
                <c:ptCount val="2"/>
                <c:pt idx="0">
                  <c:v>1117</c:v>
                </c:pt>
                <c:pt idx="1">
                  <c:v>759</c:v>
                </c:pt>
              </c:numCache>
            </c:numRef>
          </c:val>
          <c:extLst>
            <c:ext xmlns:c16="http://schemas.microsoft.com/office/drawing/2014/chart" uri="{C3380CC4-5D6E-409C-BE32-E72D297353CC}">
              <c16:uniqueId val="{00000000-305C-484E-BBA1-A48C37B87392}"/>
            </c:ext>
          </c:extLst>
        </c:ser>
        <c:dLbls>
          <c:dLblPos val="inEnd"/>
          <c:showLegendKey val="0"/>
          <c:showVal val="1"/>
          <c:showCatName val="0"/>
          <c:showSerName val="0"/>
          <c:showPercent val="0"/>
          <c:showBubbleSize val="0"/>
        </c:dLbls>
        <c:gapWidth val="41"/>
        <c:axId val="438999776"/>
        <c:axId val="439005264"/>
      </c:barChart>
      <c:catAx>
        <c:axId val="4389997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dk1">
                    <a:lumMod val="65000"/>
                    <a:lumOff val="35000"/>
                  </a:schemeClr>
                </a:solidFill>
                <a:effectLst/>
                <a:latin typeface="+mn-lt"/>
                <a:ea typeface="+mn-ea"/>
                <a:cs typeface="+mn-cs"/>
              </a:defRPr>
            </a:pPr>
            <a:endParaRPr lang="pt-BR"/>
          </a:p>
        </c:txPr>
        <c:crossAx val="439005264"/>
        <c:crosses val="autoZero"/>
        <c:auto val="1"/>
        <c:lblAlgn val="ctr"/>
        <c:lblOffset val="100"/>
        <c:noMultiLvlLbl val="0"/>
      </c:catAx>
      <c:valAx>
        <c:axId val="439005264"/>
        <c:scaling>
          <c:orientation val="minMax"/>
        </c:scaling>
        <c:delete val="1"/>
        <c:axPos val="l"/>
        <c:numFmt formatCode="General" sourceLinked="1"/>
        <c:majorTickMark val="none"/>
        <c:minorTickMark val="none"/>
        <c:tickLblPos val="nextTo"/>
        <c:crossAx val="43899977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pt-B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pt-PT" sz="2400" dirty="0"/>
              <a:t>Tratamentos – Saúde Oral na</a:t>
            </a:r>
            <a:r>
              <a:rPr lang="pt-PT" sz="2400" baseline="0" dirty="0"/>
              <a:t> Pessoa</a:t>
            </a:r>
            <a:r>
              <a:rPr lang="pt-PT" sz="2400" dirty="0"/>
              <a:t> Idosa</a:t>
            </a:r>
            <a:r>
              <a:rPr lang="pt-PT" sz="2400" baseline="0" dirty="0"/>
              <a:t> (SOPI)</a:t>
            </a:r>
            <a:endParaRPr lang="pt-PT" sz="2400" dirty="0"/>
          </a:p>
        </c:rich>
      </c:tx>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pt-B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Folha8!$H$12:$I$12</c:f>
              <c:strCache>
                <c:ptCount val="2"/>
                <c:pt idx="0">
                  <c:v>Destartarizações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Folha8!$J$11</c:f>
              <c:strCache>
                <c:ptCount val="1"/>
                <c:pt idx="0">
                  <c:v>Idosos </c:v>
                </c:pt>
              </c:strCache>
            </c:strRef>
          </c:cat>
          <c:val>
            <c:numRef>
              <c:f>Folha8!$J$12</c:f>
              <c:numCache>
                <c:formatCode>General</c:formatCode>
                <c:ptCount val="1"/>
                <c:pt idx="0">
                  <c:v>442</c:v>
                </c:pt>
              </c:numCache>
            </c:numRef>
          </c:val>
          <c:extLst>
            <c:ext xmlns:c16="http://schemas.microsoft.com/office/drawing/2014/chart" uri="{C3380CC4-5D6E-409C-BE32-E72D297353CC}">
              <c16:uniqueId val="{00000000-2DB5-4B07-8EE9-6EF9ECA24F1A}"/>
            </c:ext>
          </c:extLst>
        </c:ser>
        <c:ser>
          <c:idx val="1"/>
          <c:order val="1"/>
          <c:tx>
            <c:strRef>
              <c:f>Folha8!$H$13:$I$13</c:f>
              <c:strCache>
                <c:ptCount val="2"/>
                <c:pt idx="0">
                  <c:v>Restaurações Directas</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Folha8!$J$11</c:f>
              <c:strCache>
                <c:ptCount val="1"/>
                <c:pt idx="0">
                  <c:v>Idosos </c:v>
                </c:pt>
              </c:strCache>
            </c:strRef>
          </c:cat>
          <c:val>
            <c:numRef>
              <c:f>Folha8!$J$13</c:f>
              <c:numCache>
                <c:formatCode>General</c:formatCode>
                <c:ptCount val="1"/>
                <c:pt idx="0">
                  <c:v>1056</c:v>
                </c:pt>
              </c:numCache>
            </c:numRef>
          </c:val>
          <c:extLst>
            <c:ext xmlns:c16="http://schemas.microsoft.com/office/drawing/2014/chart" uri="{C3380CC4-5D6E-409C-BE32-E72D297353CC}">
              <c16:uniqueId val="{00000001-2DB5-4B07-8EE9-6EF9ECA24F1A}"/>
            </c:ext>
          </c:extLst>
        </c:ser>
        <c:ser>
          <c:idx val="2"/>
          <c:order val="2"/>
          <c:tx>
            <c:strRef>
              <c:f>Folha8!$H$14:$I$14</c:f>
              <c:strCache>
                <c:ptCount val="2"/>
                <c:pt idx="0">
                  <c:v>Dentes Extraídos (exodontias)</c:v>
                </c:pt>
              </c:strCache>
            </c:strRef>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Folha8!$J$11</c:f>
              <c:strCache>
                <c:ptCount val="1"/>
                <c:pt idx="0">
                  <c:v>Idosos </c:v>
                </c:pt>
              </c:strCache>
            </c:strRef>
          </c:cat>
          <c:val>
            <c:numRef>
              <c:f>Folha8!$J$14</c:f>
              <c:numCache>
                <c:formatCode>General</c:formatCode>
                <c:ptCount val="1"/>
                <c:pt idx="0">
                  <c:v>854</c:v>
                </c:pt>
              </c:numCache>
            </c:numRef>
          </c:val>
          <c:extLst>
            <c:ext xmlns:c16="http://schemas.microsoft.com/office/drawing/2014/chart" uri="{C3380CC4-5D6E-409C-BE32-E72D297353CC}">
              <c16:uniqueId val="{00000002-2DB5-4B07-8EE9-6EF9ECA24F1A}"/>
            </c:ext>
          </c:extLst>
        </c:ser>
        <c:ser>
          <c:idx val="3"/>
          <c:order val="3"/>
          <c:tx>
            <c:strRef>
              <c:f>Folha8!$H$15:$I$15</c:f>
              <c:strCache>
                <c:ptCount val="2"/>
                <c:pt idx="0">
                  <c:v>Todos os Outros</c:v>
                </c:pt>
              </c:strCache>
            </c:strRef>
          </c:tx>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Folha8!$J$11</c:f>
              <c:strCache>
                <c:ptCount val="1"/>
                <c:pt idx="0">
                  <c:v>Idosos </c:v>
                </c:pt>
              </c:strCache>
            </c:strRef>
          </c:cat>
          <c:val>
            <c:numRef>
              <c:f>Folha8!$J$15</c:f>
              <c:numCache>
                <c:formatCode>General</c:formatCode>
                <c:ptCount val="1"/>
                <c:pt idx="0">
                  <c:v>1055</c:v>
                </c:pt>
              </c:numCache>
            </c:numRef>
          </c:val>
          <c:extLst>
            <c:ext xmlns:c16="http://schemas.microsoft.com/office/drawing/2014/chart" uri="{C3380CC4-5D6E-409C-BE32-E72D297353CC}">
              <c16:uniqueId val="{00000003-2DB5-4B07-8EE9-6EF9ECA24F1A}"/>
            </c:ext>
          </c:extLst>
        </c:ser>
        <c:dLbls>
          <c:showLegendKey val="0"/>
          <c:showVal val="0"/>
          <c:showCatName val="0"/>
          <c:showSerName val="0"/>
          <c:showPercent val="0"/>
          <c:showBubbleSize val="0"/>
        </c:dLbls>
        <c:gapWidth val="65"/>
        <c:shape val="box"/>
        <c:axId val="439000168"/>
        <c:axId val="439007224"/>
        <c:axId val="0"/>
      </c:bar3DChart>
      <c:catAx>
        <c:axId val="439000168"/>
        <c:scaling>
          <c:orientation val="minMax"/>
        </c:scaling>
        <c:delete val="1"/>
        <c:axPos val="b"/>
        <c:numFmt formatCode="General" sourceLinked="1"/>
        <c:majorTickMark val="none"/>
        <c:minorTickMark val="none"/>
        <c:tickLblPos val="nextTo"/>
        <c:crossAx val="439007224"/>
        <c:crosses val="autoZero"/>
        <c:auto val="1"/>
        <c:lblAlgn val="ctr"/>
        <c:lblOffset val="100"/>
        <c:noMultiLvlLbl val="0"/>
      </c:catAx>
      <c:valAx>
        <c:axId val="439007224"/>
        <c:scaling>
          <c:orientation val="minMax"/>
        </c:scaling>
        <c:delete val="1"/>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439000168"/>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pt-B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pt-B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pt-PT" sz="2400" b="1" dirty="0"/>
              <a:t>Evolução Emissão e Utilização Cheque Dentista no Idoso </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pt-BR"/>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1.1458333333333333E-2"/>
          <c:y val="9.1287109944590258E-2"/>
          <c:w val="0.9770833333333333"/>
          <c:h val="0.73210352872557594"/>
        </c:manualLayout>
      </c:layout>
      <c:bar3DChart>
        <c:barDir val="col"/>
        <c:grouping val="clustered"/>
        <c:varyColors val="0"/>
        <c:ser>
          <c:idx val="0"/>
          <c:order val="0"/>
          <c:tx>
            <c:strRef>
              <c:f>Folha7!$Q$13</c:f>
              <c:strCache>
                <c:ptCount val="1"/>
                <c:pt idx="0">
                  <c:v>Emitidos</c:v>
                </c:pt>
              </c:strCache>
            </c:strRef>
          </c:tx>
          <c:spPr>
            <a:solidFill>
              <a:schemeClr val="accent1"/>
            </a:solidFill>
            <a:ln>
              <a:noFill/>
            </a:ln>
            <a:effectLst/>
            <a:sp3d/>
          </c:spPr>
          <c:invertIfNegative val="0"/>
          <c:dLbls>
            <c:dLbl>
              <c:idx val="0"/>
              <c:layout>
                <c:manualLayout>
                  <c:x val="0"/>
                  <c:y val="-5.7407407407407407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E7-40E4-AAC7-62F6C16D3682}"/>
                </c:ext>
              </c:extLst>
            </c:dLbl>
            <c:dLbl>
              <c:idx val="1"/>
              <c:layout>
                <c:manualLayout>
                  <c:x val="-7.638800644811996E-17"/>
                  <c:y val="-5.9259259259259262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E7-40E4-AAC7-62F6C16D3682}"/>
                </c:ext>
              </c:extLst>
            </c:dLbl>
            <c:dLbl>
              <c:idx val="2"/>
              <c:layout>
                <c:manualLayout>
                  <c:x val="6.2500000000000003E-3"/>
                  <c:y val="-5.3703703703703705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DE7-40E4-AAC7-62F6C16D368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Folha7!$P$14:$P$16</c:f>
              <c:numCache>
                <c:formatCode>General</c:formatCode>
                <c:ptCount val="3"/>
                <c:pt idx="0">
                  <c:v>2016</c:v>
                </c:pt>
                <c:pt idx="1">
                  <c:v>2017</c:v>
                </c:pt>
                <c:pt idx="2">
                  <c:v>2018</c:v>
                </c:pt>
              </c:numCache>
            </c:numRef>
          </c:cat>
          <c:val>
            <c:numRef>
              <c:f>Folha7!$Q$14:$Q$16</c:f>
              <c:numCache>
                <c:formatCode>General</c:formatCode>
                <c:ptCount val="3"/>
                <c:pt idx="0">
                  <c:v>861</c:v>
                </c:pt>
                <c:pt idx="1">
                  <c:v>948</c:v>
                </c:pt>
                <c:pt idx="2">
                  <c:v>1117</c:v>
                </c:pt>
              </c:numCache>
            </c:numRef>
          </c:val>
          <c:extLst>
            <c:ext xmlns:c16="http://schemas.microsoft.com/office/drawing/2014/chart" uri="{C3380CC4-5D6E-409C-BE32-E72D297353CC}">
              <c16:uniqueId val="{00000003-5DE7-40E4-AAC7-62F6C16D3682}"/>
            </c:ext>
          </c:extLst>
        </c:ser>
        <c:ser>
          <c:idx val="1"/>
          <c:order val="1"/>
          <c:tx>
            <c:strRef>
              <c:f>Folha7!$R$13</c:f>
              <c:strCache>
                <c:ptCount val="1"/>
                <c:pt idx="0">
                  <c:v>Utilizados</c:v>
                </c:pt>
              </c:strCache>
            </c:strRef>
          </c:tx>
          <c:spPr>
            <a:solidFill>
              <a:schemeClr val="accent2"/>
            </a:solidFill>
            <a:ln>
              <a:noFill/>
            </a:ln>
            <a:effectLst/>
            <a:sp3d/>
          </c:spPr>
          <c:invertIfNegative val="0"/>
          <c:dLbls>
            <c:dLbl>
              <c:idx val="0"/>
              <c:layout>
                <c:manualLayout>
                  <c:x val="4.4791666666666625E-2"/>
                  <c:y val="-4.4444444444444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DE7-40E4-AAC7-62F6C16D3682}"/>
                </c:ext>
              </c:extLst>
            </c:dLbl>
            <c:dLbl>
              <c:idx val="1"/>
              <c:layout>
                <c:manualLayout>
                  <c:x val="4.4791666666666667E-2"/>
                  <c:y val="-6.8518518518518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DE7-40E4-AAC7-62F6C16D3682}"/>
                </c:ext>
              </c:extLst>
            </c:dLbl>
            <c:dLbl>
              <c:idx val="2"/>
              <c:layout>
                <c:manualLayout>
                  <c:x val="4.5833333333333177E-2"/>
                  <c:y val="-6.29629629629629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DE7-40E4-AAC7-62F6C16D368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Folha7!$P$14:$P$16</c:f>
              <c:numCache>
                <c:formatCode>General</c:formatCode>
                <c:ptCount val="3"/>
                <c:pt idx="0">
                  <c:v>2016</c:v>
                </c:pt>
                <c:pt idx="1">
                  <c:v>2017</c:v>
                </c:pt>
                <c:pt idx="2">
                  <c:v>2018</c:v>
                </c:pt>
              </c:numCache>
            </c:numRef>
          </c:cat>
          <c:val>
            <c:numRef>
              <c:f>Folha7!$R$14:$R$16</c:f>
              <c:numCache>
                <c:formatCode>General</c:formatCode>
                <c:ptCount val="3"/>
                <c:pt idx="0">
                  <c:v>656</c:v>
                </c:pt>
                <c:pt idx="1">
                  <c:v>632</c:v>
                </c:pt>
                <c:pt idx="2">
                  <c:v>759</c:v>
                </c:pt>
              </c:numCache>
            </c:numRef>
          </c:val>
          <c:extLst>
            <c:ext xmlns:c16="http://schemas.microsoft.com/office/drawing/2014/chart" uri="{C3380CC4-5D6E-409C-BE32-E72D297353CC}">
              <c16:uniqueId val="{00000007-5DE7-40E4-AAC7-62F6C16D3682}"/>
            </c:ext>
          </c:extLst>
        </c:ser>
        <c:dLbls>
          <c:showLegendKey val="0"/>
          <c:showVal val="1"/>
          <c:showCatName val="0"/>
          <c:showSerName val="0"/>
          <c:showPercent val="0"/>
          <c:showBubbleSize val="0"/>
        </c:dLbls>
        <c:gapWidth val="150"/>
        <c:shape val="box"/>
        <c:axId val="438997032"/>
        <c:axId val="439000560"/>
        <c:axId val="0"/>
      </c:bar3DChart>
      <c:catAx>
        <c:axId val="4389970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sng" strike="noStrike" kern="1200" baseline="0">
                <a:solidFill>
                  <a:schemeClr val="tx1">
                    <a:lumMod val="65000"/>
                    <a:lumOff val="35000"/>
                  </a:schemeClr>
                </a:solidFill>
                <a:latin typeface="+mn-lt"/>
                <a:ea typeface="+mn-ea"/>
                <a:cs typeface="+mn-cs"/>
              </a:defRPr>
            </a:pPr>
            <a:endParaRPr lang="pt-BR"/>
          </a:p>
        </c:txPr>
        <c:crossAx val="439000560"/>
        <c:crosses val="autoZero"/>
        <c:auto val="1"/>
        <c:lblAlgn val="ctr"/>
        <c:lblOffset val="100"/>
        <c:noMultiLvlLbl val="0"/>
      </c:catAx>
      <c:valAx>
        <c:axId val="439000560"/>
        <c:scaling>
          <c:orientation val="minMax"/>
        </c:scaling>
        <c:delete val="1"/>
        <c:axPos val="l"/>
        <c:numFmt formatCode="General" sourceLinked="1"/>
        <c:majorTickMark val="none"/>
        <c:minorTickMark val="none"/>
        <c:tickLblPos val="nextTo"/>
        <c:crossAx val="438997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0.19061</cdr:x>
      <cdr:y>0.21882</cdr:y>
    </cdr:from>
    <cdr:to>
      <cdr:x>0.2578</cdr:x>
      <cdr:y>0.28155</cdr:y>
    </cdr:to>
    <cdr:sp macro="" textlink="">
      <cdr:nvSpPr>
        <cdr:cNvPr id="2" name="CaixaDeTexto 1"/>
        <cdr:cNvSpPr txBox="1"/>
      </cdr:nvSpPr>
      <cdr:spPr>
        <a:xfrm xmlns:a="http://schemas.openxmlformats.org/drawingml/2006/main">
          <a:off x="2223469" y="1400636"/>
          <a:ext cx="783771" cy="401534"/>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lgn="ctr"/>
          <a:r>
            <a:rPr lang="pt-PT" sz="1800" b="1" dirty="0"/>
            <a:t>63,7%</a:t>
          </a:r>
        </a:p>
      </cdr:txBody>
    </cdr:sp>
  </cdr:relSizeAnchor>
</c:userShapes>
</file>

<file path=ppt/drawings/drawing2.xml><?xml version="1.0" encoding="utf-8"?>
<c:userShapes xmlns:c="http://schemas.openxmlformats.org/drawingml/2006/chart">
  <cdr:relSizeAnchor xmlns:cdr="http://schemas.openxmlformats.org/drawingml/2006/chartDrawing">
    <cdr:from>
      <cdr:x>0.57054</cdr:x>
      <cdr:y>0.22074</cdr:y>
    </cdr:from>
    <cdr:to>
      <cdr:x>0.84415</cdr:x>
      <cdr:y>0.31591</cdr:y>
    </cdr:to>
    <cdr:sp macro="" textlink="">
      <cdr:nvSpPr>
        <cdr:cNvPr id="2" name="CaixaDeTexto 1"/>
        <cdr:cNvSpPr txBox="1"/>
      </cdr:nvSpPr>
      <cdr:spPr>
        <a:xfrm xmlns:a="http://schemas.openxmlformats.org/drawingml/2006/main">
          <a:off x="3262800" y="1381484"/>
          <a:ext cx="1564692" cy="595621"/>
        </a:xfrm>
        <a:prstGeom xmlns:a="http://schemas.openxmlformats.org/drawingml/2006/main" prst="rect">
          <a:avLst/>
        </a:prstGeom>
        <a:solidFill xmlns:a="http://schemas.openxmlformats.org/drawingml/2006/main">
          <a:schemeClr val="accent4">
            <a:lumMod val="40000"/>
            <a:lumOff val="60000"/>
          </a:schemeClr>
        </a:solidFill>
      </cdr:spPr>
      <cdr:txBody>
        <a:bodyPr xmlns:a="http://schemas.openxmlformats.org/drawingml/2006/main" vertOverflow="clip" wrap="square" rtlCol="0"/>
        <a:lstStyle xmlns:a="http://schemas.openxmlformats.org/drawingml/2006/main"/>
        <a:p xmlns:a="http://schemas.openxmlformats.org/drawingml/2006/main">
          <a:pPr algn="ctr"/>
          <a:r>
            <a:rPr lang="pt-PT" sz="3200" b="1" dirty="0"/>
            <a:t>41,3 %</a:t>
          </a:r>
        </a:p>
        <a:p xmlns:a="http://schemas.openxmlformats.org/drawingml/2006/main">
          <a:pPr algn="ctr"/>
          <a:endParaRPr lang="pt-PT" sz="32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0.22059</cdr:x>
      <cdr:y>0.35457</cdr:y>
    </cdr:from>
    <cdr:to>
      <cdr:x>0.3</cdr:x>
      <cdr:y>0.42712</cdr:y>
    </cdr:to>
    <cdr:sp macro="" textlink="">
      <cdr:nvSpPr>
        <cdr:cNvPr id="2" name="CaixaDeTexto 1"/>
        <cdr:cNvSpPr txBox="1"/>
      </cdr:nvSpPr>
      <cdr:spPr>
        <a:xfrm xmlns:a="http://schemas.openxmlformats.org/drawingml/2006/main">
          <a:off x="2689412" y="2431675"/>
          <a:ext cx="968188" cy="497541"/>
        </a:xfrm>
        <a:prstGeom xmlns:a="http://schemas.openxmlformats.org/drawingml/2006/main" prst="rect">
          <a:avLst/>
        </a:prstGeom>
        <a:solidFill xmlns:a="http://schemas.openxmlformats.org/drawingml/2006/main">
          <a:srgbClr val="FFFFCC"/>
        </a:solidFill>
      </cdr:spPr>
      <cdr:txBody>
        <a:bodyPr xmlns:a="http://schemas.openxmlformats.org/drawingml/2006/main" vertOverflow="clip" wrap="square" rtlCol="0"/>
        <a:lstStyle xmlns:a="http://schemas.openxmlformats.org/drawingml/2006/main"/>
        <a:p xmlns:a="http://schemas.openxmlformats.org/drawingml/2006/main">
          <a:pPr algn="ctr"/>
          <a:r>
            <a:rPr lang="pt-PT" sz="2400" b="1" dirty="0"/>
            <a:t>42,6%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pt-PT"/>
          </a:p>
        </p:txBody>
      </p:sp>
      <p:sp>
        <p:nvSpPr>
          <p:cNvPr id="3" name="Marcador de Posição da Dat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1DF5B28-7116-4A0C-A169-78CDF59E0453}" type="datetimeFigureOut">
              <a:rPr lang="pt-PT"/>
              <a:pPr>
                <a:defRPr/>
              </a:pPr>
              <a:t>11/11/2021</a:t>
            </a:fld>
            <a:endParaRPr lang="pt-PT"/>
          </a:p>
        </p:txBody>
      </p:sp>
      <p:sp>
        <p:nvSpPr>
          <p:cNvPr id="4" name="Marcador de Posição do Rodapé 3"/>
          <p:cNvSpPr>
            <a:spLocks noGrp="1"/>
          </p:cNvSpPr>
          <p:nvPr>
            <p:ph type="ftr" sz="quarter" idx="2"/>
          </p:nvPr>
        </p:nvSpPr>
        <p:spPr>
          <a:xfrm>
            <a:off x="0" y="9431338"/>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pt-PT"/>
          </a:p>
        </p:txBody>
      </p:sp>
      <p:sp>
        <p:nvSpPr>
          <p:cNvPr id="5" name="Marcador de Posição do Número do Diapositivo 4"/>
          <p:cNvSpPr>
            <a:spLocks noGrp="1"/>
          </p:cNvSpPr>
          <p:nvPr>
            <p:ph type="sldNum" sz="quarter" idx="3"/>
          </p:nvPr>
        </p:nvSpPr>
        <p:spPr>
          <a:xfrm>
            <a:off x="3849688" y="9431338"/>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2249802-CD7B-4ED1-B36F-702B2CC182D9}" type="slidenum">
              <a:rPr lang="pt-PT"/>
              <a:pPr>
                <a:defRPr/>
              </a:pPr>
              <a:t>‹nº›</a:t>
            </a:fld>
            <a:endParaRPr lang="pt-PT"/>
          </a:p>
        </p:txBody>
      </p:sp>
    </p:spTree>
    <p:extLst>
      <p:ext uri="{BB962C8B-B14F-4D97-AF65-F5344CB8AC3E}">
        <p14:creationId xmlns:p14="http://schemas.microsoft.com/office/powerpoint/2010/main" val="1024372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pt-PT"/>
          </a:p>
        </p:txBody>
      </p:sp>
      <p:sp>
        <p:nvSpPr>
          <p:cNvPr id="3" name="Marcador de Posição da Dat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88871E71-1002-4DBA-B5E3-BB64527251E4}" type="datetimeFigureOut">
              <a:rPr lang="pt-PT"/>
              <a:pPr>
                <a:defRPr/>
              </a:pPr>
              <a:t>11/11/2021</a:t>
            </a:fld>
            <a:endParaRPr lang="pt-PT"/>
          </a:p>
        </p:txBody>
      </p:sp>
      <p:sp>
        <p:nvSpPr>
          <p:cNvPr id="4" name="Marcador de Posição da Imagem do Diapositivo 3"/>
          <p:cNvSpPr>
            <a:spLocks noGrp="1" noRot="1" noChangeAspect="1"/>
          </p:cNvSpPr>
          <p:nvPr>
            <p:ph type="sldImg" idx="2"/>
          </p:nvPr>
        </p:nvSpPr>
        <p:spPr>
          <a:xfrm>
            <a:off x="100013" y="744538"/>
            <a:ext cx="6597650" cy="3724275"/>
          </a:xfrm>
          <a:prstGeom prst="rect">
            <a:avLst/>
          </a:prstGeom>
          <a:noFill/>
          <a:ln w="12700">
            <a:solidFill>
              <a:prstClr val="black"/>
            </a:solidFill>
          </a:ln>
        </p:spPr>
        <p:txBody>
          <a:bodyPr vert="horz" lIns="91440" tIns="45720" rIns="91440" bIns="45720" rtlCol="0" anchor="ctr"/>
          <a:lstStyle/>
          <a:p>
            <a:pPr lvl="0"/>
            <a:endParaRPr lang="pt-PT" noProof="0"/>
          </a:p>
        </p:txBody>
      </p:sp>
      <p:sp>
        <p:nvSpPr>
          <p:cNvPr id="5" name="Marcador de Posição de Notas 4"/>
          <p:cNvSpPr>
            <a:spLocks noGrp="1"/>
          </p:cNvSpPr>
          <p:nvPr>
            <p:ph type="body" sz="quarter" idx="3"/>
          </p:nvPr>
        </p:nvSpPr>
        <p:spPr>
          <a:xfrm>
            <a:off x="679450" y="4716463"/>
            <a:ext cx="5438775" cy="4468812"/>
          </a:xfrm>
          <a:prstGeom prst="rect">
            <a:avLst/>
          </a:prstGeom>
        </p:spPr>
        <p:txBody>
          <a:bodyPr vert="horz" lIns="91440" tIns="45720" rIns="91440" bIns="45720" rtlCol="0">
            <a:normAutofit/>
          </a:bodyPr>
          <a:lstStyle/>
          <a:p>
            <a:pPr lvl="0"/>
            <a:r>
              <a:rPr lang="pt-PT" noProof="0"/>
              <a:t>Clique para editar os estilos</a:t>
            </a:r>
          </a:p>
          <a:p>
            <a:pPr lvl="1"/>
            <a:r>
              <a:rPr lang="pt-PT" noProof="0"/>
              <a:t>Segundo nível</a:t>
            </a:r>
          </a:p>
          <a:p>
            <a:pPr lvl="2"/>
            <a:r>
              <a:rPr lang="pt-PT" noProof="0"/>
              <a:t>Terceiro nível</a:t>
            </a:r>
          </a:p>
          <a:p>
            <a:pPr lvl="3"/>
            <a:r>
              <a:rPr lang="pt-PT" noProof="0"/>
              <a:t>Quarto nível</a:t>
            </a:r>
          </a:p>
          <a:p>
            <a:pPr lvl="4"/>
            <a:r>
              <a:rPr lang="pt-PT" noProof="0"/>
              <a:t>Quinto nível</a:t>
            </a:r>
          </a:p>
        </p:txBody>
      </p:sp>
      <p:sp>
        <p:nvSpPr>
          <p:cNvPr id="6" name="Marcador de Posição do Rodapé 5"/>
          <p:cNvSpPr>
            <a:spLocks noGrp="1"/>
          </p:cNvSpPr>
          <p:nvPr>
            <p:ph type="ftr" sz="quarter" idx="4"/>
          </p:nvPr>
        </p:nvSpPr>
        <p:spPr>
          <a:xfrm>
            <a:off x="0" y="9431338"/>
            <a:ext cx="2946400" cy="496887"/>
          </a:xfrm>
          <a:prstGeom prst="rect">
            <a:avLst/>
          </a:prstGeom>
        </p:spPr>
        <p:txBody>
          <a:bodyPr vert="horz" lIns="91440" tIns="45720" rIns="91440" bIns="45720" rtlCol="0" anchor="b"/>
          <a:lstStyle>
            <a:lvl1pPr algn="l">
              <a:defRPr sz="1200"/>
            </a:lvl1pPr>
          </a:lstStyle>
          <a:p>
            <a:pPr>
              <a:defRPr/>
            </a:pPr>
            <a:endParaRPr lang="pt-PT"/>
          </a:p>
        </p:txBody>
      </p:sp>
      <p:sp>
        <p:nvSpPr>
          <p:cNvPr id="7" name="Marcador de Posição do Número do Diapositivo 6"/>
          <p:cNvSpPr>
            <a:spLocks noGrp="1"/>
          </p:cNvSpPr>
          <p:nvPr>
            <p:ph type="sldNum" sz="quarter" idx="5"/>
          </p:nvPr>
        </p:nvSpPr>
        <p:spPr>
          <a:xfrm>
            <a:off x="3849688" y="9431338"/>
            <a:ext cx="2946400" cy="496887"/>
          </a:xfrm>
          <a:prstGeom prst="rect">
            <a:avLst/>
          </a:prstGeom>
        </p:spPr>
        <p:txBody>
          <a:bodyPr vert="horz" lIns="91440" tIns="45720" rIns="91440" bIns="45720" rtlCol="0" anchor="b"/>
          <a:lstStyle>
            <a:lvl1pPr algn="r">
              <a:defRPr sz="1200"/>
            </a:lvl1pPr>
          </a:lstStyle>
          <a:p>
            <a:pPr>
              <a:defRPr/>
            </a:pPr>
            <a:fld id="{A91B1F90-FECF-4061-BD42-5670A6896ACF}" type="slidenum">
              <a:rPr lang="pt-PT"/>
              <a:pPr>
                <a:defRPr/>
              </a:pPr>
              <a:t>‹nº›</a:t>
            </a:fld>
            <a:endParaRPr lang="pt-PT"/>
          </a:p>
        </p:txBody>
      </p:sp>
    </p:spTree>
    <p:extLst>
      <p:ext uri="{BB962C8B-B14F-4D97-AF65-F5344CB8AC3E}">
        <p14:creationId xmlns:p14="http://schemas.microsoft.com/office/powerpoint/2010/main" val="27625215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mn-lt"/>
        <a:ea typeface="+mn-ea"/>
        <a:cs typeface="+mn-cs"/>
      </a:defRPr>
    </a:lvl1pPr>
    <a:lvl2pPr marL="519928" algn="l" rtl="0" eaLnBrk="0" fontAlgn="base" hangingPunct="0">
      <a:spcBef>
        <a:spcPct val="30000"/>
      </a:spcBef>
      <a:spcAft>
        <a:spcPct val="0"/>
      </a:spcAft>
      <a:defRPr sz="1400" kern="1200">
        <a:solidFill>
          <a:schemeClr val="tx1"/>
        </a:solidFill>
        <a:latin typeface="+mn-lt"/>
        <a:ea typeface="+mn-ea"/>
        <a:cs typeface="+mn-cs"/>
      </a:defRPr>
    </a:lvl2pPr>
    <a:lvl3pPr marL="1039856" algn="l" rtl="0" eaLnBrk="0" fontAlgn="base" hangingPunct="0">
      <a:spcBef>
        <a:spcPct val="30000"/>
      </a:spcBef>
      <a:spcAft>
        <a:spcPct val="0"/>
      </a:spcAft>
      <a:defRPr sz="1400" kern="1200">
        <a:solidFill>
          <a:schemeClr val="tx1"/>
        </a:solidFill>
        <a:latin typeface="+mn-lt"/>
        <a:ea typeface="+mn-ea"/>
        <a:cs typeface="+mn-cs"/>
      </a:defRPr>
    </a:lvl3pPr>
    <a:lvl4pPr marL="1559784" algn="l" rtl="0" eaLnBrk="0" fontAlgn="base" hangingPunct="0">
      <a:spcBef>
        <a:spcPct val="30000"/>
      </a:spcBef>
      <a:spcAft>
        <a:spcPct val="0"/>
      </a:spcAft>
      <a:defRPr sz="1400" kern="1200">
        <a:solidFill>
          <a:schemeClr val="tx1"/>
        </a:solidFill>
        <a:latin typeface="+mn-lt"/>
        <a:ea typeface="+mn-ea"/>
        <a:cs typeface="+mn-cs"/>
      </a:defRPr>
    </a:lvl4pPr>
    <a:lvl5pPr marL="2079711" algn="l" rtl="0" eaLnBrk="0" fontAlgn="base" hangingPunct="0">
      <a:spcBef>
        <a:spcPct val="30000"/>
      </a:spcBef>
      <a:spcAft>
        <a:spcPct val="0"/>
      </a:spcAft>
      <a:defRPr sz="1400" kern="1200">
        <a:solidFill>
          <a:schemeClr val="tx1"/>
        </a:solidFill>
        <a:latin typeface="+mn-lt"/>
        <a:ea typeface="+mn-ea"/>
        <a:cs typeface="+mn-cs"/>
      </a:defRPr>
    </a:lvl5pPr>
    <a:lvl6pPr marL="2599639" algn="l" defTabSz="1039856" rtl="0" eaLnBrk="1" latinLnBrk="0" hangingPunct="1">
      <a:defRPr sz="1400" kern="1200">
        <a:solidFill>
          <a:schemeClr val="tx1"/>
        </a:solidFill>
        <a:latin typeface="+mn-lt"/>
        <a:ea typeface="+mn-ea"/>
        <a:cs typeface="+mn-cs"/>
      </a:defRPr>
    </a:lvl6pPr>
    <a:lvl7pPr marL="3119567" algn="l" defTabSz="1039856" rtl="0" eaLnBrk="1" latinLnBrk="0" hangingPunct="1">
      <a:defRPr sz="1400" kern="1200">
        <a:solidFill>
          <a:schemeClr val="tx1"/>
        </a:solidFill>
        <a:latin typeface="+mn-lt"/>
        <a:ea typeface="+mn-ea"/>
        <a:cs typeface="+mn-cs"/>
      </a:defRPr>
    </a:lvl7pPr>
    <a:lvl8pPr marL="3639495" algn="l" defTabSz="1039856" rtl="0" eaLnBrk="1" latinLnBrk="0" hangingPunct="1">
      <a:defRPr sz="1400" kern="1200">
        <a:solidFill>
          <a:schemeClr val="tx1"/>
        </a:solidFill>
        <a:latin typeface="+mn-lt"/>
        <a:ea typeface="+mn-ea"/>
        <a:cs typeface="+mn-cs"/>
      </a:defRPr>
    </a:lvl8pPr>
    <a:lvl9pPr marL="4159423" algn="l" defTabSz="1039856"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043" y="2136345"/>
            <a:ext cx="10359152" cy="1474108"/>
          </a:xfrm>
        </p:spPr>
        <p:txBody>
          <a:bodyPr/>
          <a:lstStyle/>
          <a:p>
            <a:r>
              <a:rPr lang="pt-PT"/>
              <a:t>Clique para editar o estilo</a:t>
            </a:r>
          </a:p>
        </p:txBody>
      </p:sp>
      <p:sp>
        <p:nvSpPr>
          <p:cNvPr id="3" name="Subtítulo 2"/>
          <p:cNvSpPr>
            <a:spLocks noGrp="1"/>
          </p:cNvSpPr>
          <p:nvPr>
            <p:ph type="subTitle" idx="1"/>
          </p:nvPr>
        </p:nvSpPr>
        <p:spPr>
          <a:xfrm>
            <a:off x="1828086" y="3896995"/>
            <a:ext cx="8531067" cy="1757468"/>
          </a:xfrm>
        </p:spPr>
        <p:txBody>
          <a:bodyPr/>
          <a:lstStyle>
            <a:lvl1pPr marL="0" indent="0" algn="ctr">
              <a:buNone/>
              <a:defRPr>
                <a:solidFill>
                  <a:schemeClr val="tx1">
                    <a:tint val="75000"/>
                  </a:schemeClr>
                </a:solidFill>
              </a:defRPr>
            </a:lvl1pPr>
            <a:lvl2pPr marL="519928" indent="0" algn="ctr">
              <a:buNone/>
              <a:defRPr>
                <a:solidFill>
                  <a:schemeClr val="tx1">
                    <a:tint val="75000"/>
                  </a:schemeClr>
                </a:solidFill>
              </a:defRPr>
            </a:lvl2pPr>
            <a:lvl3pPr marL="1039856" indent="0" algn="ctr">
              <a:buNone/>
              <a:defRPr>
                <a:solidFill>
                  <a:schemeClr val="tx1">
                    <a:tint val="75000"/>
                  </a:schemeClr>
                </a:solidFill>
              </a:defRPr>
            </a:lvl3pPr>
            <a:lvl4pPr marL="1559784" indent="0" algn="ctr">
              <a:buNone/>
              <a:defRPr>
                <a:solidFill>
                  <a:schemeClr val="tx1">
                    <a:tint val="75000"/>
                  </a:schemeClr>
                </a:solidFill>
              </a:defRPr>
            </a:lvl4pPr>
            <a:lvl5pPr marL="2079711" indent="0" algn="ctr">
              <a:buNone/>
              <a:defRPr>
                <a:solidFill>
                  <a:schemeClr val="tx1">
                    <a:tint val="75000"/>
                  </a:schemeClr>
                </a:solidFill>
              </a:defRPr>
            </a:lvl5pPr>
            <a:lvl6pPr marL="2599639" indent="0" algn="ctr">
              <a:buNone/>
              <a:defRPr>
                <a:solidFill>
                  <a:schemeClr val="tx1">
                    <a:tint val="75000"/>
                  </a:schemeClr>
                </a:solidFill>
              </a:defRPr>
            </a:lvl6pPr>
            <a:lvl7pPr marL="3119567" indent="0" algn="ctr">
              <a:buNone/>
              <a:defRPr>
                <a:solidFill>
                  <a:schemeClr val="tx1">
                    <a:tint val="75000"/>
                  </a:schemeClr>
                </a:solidFill>
              </a:defRPr>
            </a:lvl7pPr>
            <a:lvl8pPr marL="3639495" indent="0" algn="ctr">
              <a:buNone/>
              <a:defRPr>
                <a:solidFill>
                  <a:schemeClr val="tx1">
                    <a:tint val="75000"/>
                  </a:schemeClr>
                </a:solidFill>
              </a:defRPr>
            </a:lvl8pPr>
            <a:lvl9pPr marL="4159423" indent="0" algn="ctr">
              <a:buNone/>
              <a:defRPr>
                <a:solidFill>
                  <a:schemeClr val="tx1">
                    <a:tint val="75000"/>
                  </a:schemeClr>
                </a:solidFill>
              </a:defRPr>
            </a:lvl9pPr>
          </a:lstStyle>
          <a:p>
            <a:r>
              <a:rPr lang="pt-PT"/>
              <a:t>Faça clique para editar o estilo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a:xfrm>
            <a:off x="609362" y="6374008"/>
            <a:ext cx="2843689" cy="366139"/>
          </a:xfrm>
          <a:prstGeom prst="rect">
            <a:avLst/>
          </a:prstGeom>
        </p:spPr>
        <p:txBody>
          <a:bodyPr lIns="103986" tIns="51993" rIns="103986" bIns="51993"/>
          <a:lstStyle>
            <a:lvl1pPr>
              <a:defRPr/>
            </a:lvl1pPr>
          </a:lstStyle>
          <a:p>
            <a:pPr>
              <a:defRPr/>
            </a:pPr>
            <a:fld id="{ADC82A7B-B2C5-4D5B-8191-EC20705D7467}" type="datetimeFigureOut">
              <a:rPr lang="pt-PT"/>
              <a:pPr>
                <a:defRPr/>
              </a:pPr>
              <a:t>11/11/2021</a:t>
            </a:fld>
            <a:endParaRPr lang="pt-PT"/>
          </a:p>
        </p:txBody>
      </p:sp>
      <p:sp>
        <p:nvSpPr>
          <p:cNvPr id="5" name="Marcador de Posição do Rodapé 4"/>
          <p:cNvSpPr>
            <a:spLocks noGrp="1"/>
          </p:cNvSpPr>
          <p:nvPr>
            <p:ph type="ftr" sz="quarter" idx="11"/>
          </p:nvPr>
        </p:nvSpPr>
        <p:spPr>
          <a:xfrm>
            <a:off x="4163973" y="6374008"/>
            <a:ext cx="3859292" cy="366139"/>
          </a:xfrm>
          <a:prstGeom prst="rect">
            <a:avLst/>
          </a:prstGeom>
        </p:spPr>
        <p:txBody>
          <a:bodyPr lIns="103986" tIns="51993" rIns="103986" bIns="51993"/>
          <a:lstStyle>
            <a:lvl1pPr>
              <a:defRPr/>
            </a:lvl1pPr>
          </a:lstStyle>
          <a:p>
            <a:pPr>
              <a:defRPr/>
            </a:pPr>
            <a:endParaRPr lang="pt-PT"/>
          </a:p>
        </p:txBody>
      </p:sp>
      <p:sp>
        <p:nvSpPr>
          <p:cNvPr id="6" name="Marcador de Posição do Número do Diapositivo 5"/>
          <p:cNvSpPr>
            <a:spLocks noGrp="1"/>
          </p:cNvSpPr>
          <p:nvPr>
            <p:ph type="sldNum" sz="quarter" idx="12"/>
          </p:nvPr>
        </p:nvSpPr>
        <p:spPr>
          <a:xfrm>
            <a:off x="8734187" y="6374008"/>
            <a:ext cx="2843689" cy="366139"/>
          </a:xfrm>
          <a:prstGeom prst="rect">
            <a:avLst/>
          </a:prstGeom>
        </p:spPr>
        <p:txBody>
          <a:bodyPr lIns="103986" tIns="51993" rIns="103986" bIns="51993"/>
          <a:lstStyle>
            <a:lvl1pPr>
              <a:defRPr/>
            </a:lvl1pPr>
          </a:lstStyle>
          <a:p>
            <a:pPr>
              <a:defRPr/>
            </a:pPr>
            <a:fld id="{9777DB60-E2B6-4F03-9887-254734ACD3E1}" type="slidenum">
              <a:rPr lang="pt-PT"/>
              <a:pPr>
                <a:defRPr/>
              </a:pPr>
              <a:t>‹nº›</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5747" y="275403"/>
            <a:ext cx="2742129" cy="5867779"/>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609362" y="275403"/>
            <a:ext cx="8023265" cy="5867779"/>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a:xfrm>
            <a:off x="609362" y="6374008"/>
            <a:ext cx="2843689" cy="366139"/>
          </a:xfrm>
          <a:prstGeom prst="rect">
            <a:avLst/>
          </a:prstGeom>
        </p:spPr>
        <p:txBody>
          <a:bodyPr lIns="103986" tIns="51993" rIns="103986" bIns="51993"/>
          <a:lstStyle>
            <a:lvl1pPr>
              <a:defRPr/>
            </a:lvl1pPr>
          </a:lstStyle>
          <a:p>
            <a:pPr>
              <a:defRPr/>
            </a:pPr>
            <a:fld id="{910D9C71-5D9B-42C8-81EE-586A1FB84E83}" type="datetimeFigureOut">
              <a:rPr lang="pt-PT"/>
              <a:pPr>
                <a:defRPr/>
              </a:pPr>
              <a:t>11/11/2021</a:t>
            </a:fld>
            <a:endParaRPr lang="pt-PT"/>
          </a:p>
        </p:txBody>
      </p:sp>
      <p:sp>
        <p:nvSpPr>
          <p:cNvPr id="5" name="Marcador de Posição do Rodapé 4"/>
          <p:cNvSpPr>
            <a:spLocks noGrp="1"/>
          </p:cNvSpPr>
          <p:nvPr>
            <p:ph type="ftr" sz="quarter" idx="11"/>
          </p:nvPr>
        </p:nvSpPr>
        <p:spPr>
          <a:xfrm>
            <a:off x="4163973" y="6374008"/>
            <a:ext cx="3859292" cy="366139"/>
          </a:xfrm>
          <a:prstGeom prst="rect">
            <a:avLst/>
          </a:prstGeom>
        </p:spPr>
        <p:txBody>
          <a:bodyPr lIns="103986" tIns="51993" rIns="103986" bIns="51993"/>
          <a:lstStyle>
            <a:lvl1pPr>
              <a:defRPr/>
            </a:lvl1pPr>
          </a:lstStyle>
          <a:p>
            <a:pPr>
              <a:defRPr/>
            </a:pPr>
            <a:endParaRPr lang="pt-PT"/>
          </a:p>
        </p:txBody>
      </p:sp>
      <p:sp>
        <p:nvSpPr>
          <p:cNvPr id="6" name="Marcador de Posição do Número do Diapositivo 5"/>
          <p:cNvSpPr>
            <a:spLocks noGrp="1"/>
          </p:cNvSpPr>
          <p:nvPr>
            <p:ph type="sldNum" sz="quarter" idx="12"/>
          </p:nvPr>
        </p:nvSpPr>
        <p:spPr>
          <a:xfrm>
            <a:off x="8734187" y="6374008"/>
            <a:ext cx="2843689" cy="366139"/>
          </a:xfrm>
          <a:prstGeom prst="rect">
            <a:avLst/>
          </a:prstGeom>
        </p:spPr>
        <p:txBody>
          <a:bodyPr lIns="103986" tIns="51993" rIns="103986" bIns="51993"/>
          <a:lstStyle>
            <a:lvl1pPr>
              <a:defRPr/>
            </a:lvl1pPr>
          </a:lstStyle>
          <a:p>
            <a:pPr>
              <a:defRPr/>
            </a:pPr>
            <a:fld id="{F421413F-C75A-4C08-9CD0-6F9C64EAACA5}" type="slidenum">
              <a:rPr lang="pt-PT"/>
              <a:pPr>
                <a:defRPr/>
              </a:pPr>
              <a:t>‹nº›</a:t>
            </a:fld>
            <a:endParaRPr lang="pt-P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a:xfrm>
            <a:off x="609362" y="6374008"/>
            <a:ext cx="2843689" cy="366139"/>
          </a:xfrm>
          <a:prstGeom prst="rect">
            <a:avLst/>
          </a:prstGeom>
        </p:spPr>
        <p:txBody>
          <a:bodyPr lIns="103986" tIns="51993" rIns="103986" bIns="51993"/>
          <a:lstStyle>
            <a:lvl1pPr>
              <a:defRPr/>
            </a:lvl1pPr>
          </a:lstStyle>
          <a:p>
            <a:pPr>
              <a:defRPr/>
            </a:pPr>
            <a:fld id="{55E0769A-37BA-4A85-BF95-FF388F314B66}" type="datetimeFigureOut">
              <a:rPr lang="pt-PT"/>
              <a:pPr>
                <a:defRPr/>
              </a:pPr>
              <a:t>11/11/2021</a:t>
            </a:fld>
            <a:endParaRPr lang="pt-PT"/>
          </a:p>
        </p:txBody>
      </p:sp>
      <p:sp>
        <p:nvSpPr>
          <p:cNvPr id="5" name="Marcador de Posição do Rodapé 4"/>
          <p:cNvSpPr>
            <a:spLocks noGrp="1"/>
          </p:cNvSpPr>
          <p:nvPr>
            <p:ph type="ftr" sz="quarter" idx="11"/>
          </p:nvPr>
        </p:nvSpPr>
        <p:spPr>
          <a:xfrm>
            <a:off x="4163973" y="6374008"/>
            <a:ext cx="3859292" cy="366139"/>
          </a:xfrm>
          <a:prstGeom prst="rect">
            <a:avLst/>
          </a:prstGeom>
        </p:spPr>
        <p:txBody>
          <a:bodyPr lIns="103986" tIns="51993" rIns="103986" bIns="51993"/>
          <a:lstStyle>
            <a:lvl1pPr>
              <a:defRPr/>
            </a:lvl1pPr>
          </a:lstStyle>
          <a:p>
            <a:pPr>
              <a:defRPr/>
            </a:pPr>
            <a:endParaRPr lang="pt-PT"/>
          </a:p>
        </p:txBody>
      </p:sp>
      <p:sp>
        <p:nvSpPr>
          <p:cNvPr id="6" name="Marcador de Posição do Número do Diapositivo 5"/>
          <p:cNvSpPr>
            <a:spLocks noGrp="1"/>
          </p:cNvSpPr>
          <p:nvPr>
            <p:ph type="sldNum" sz="quarter" idx="12"/>
          </p:nvPr>
        </p:nvSpPr>
        <p:spPr>
          <a:xfrm>
            <a:off x="8734187" y="6374008"/>
            <a:ext cx="2843689" cy="366139"/>
          </a:xfrm>
          <a:prstGeom prst="rect">
            <a:avLst/>
          </a:prstGeom>
        </p:spPr>
        <p:txBody>
          <a:bodyPr lIns="103986" tIns="51993" rIns="103986" bIns="51993"/>
          <a:lstStyle>
            <a:lvl1pPr>
              <a:defRPr/>
            </a:lvl1pPr>
          </a:lstStyle>
          <a:p>
            <a:pPr>
              <a:defRPr/>
            </a:pPr>
            <a:fld id="{9B66BD34-556C-4075-A1BD-6896B018A56B}" type="slidenum">
              <a:rPr lang="pt-PT"/>
              <a:pPr>
                <a:defRPr/>
              </a:pPr>
              <a:t>‹nº›</a:t>
            </a:fld>
            <a:endParaRPr lang="pt-P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962708" y="4419143"/>
            <a:ext cx="10359152" cy="1365859"/>
          </a:xfrm>
        </p:spPr>
        <p:txBody>
          <a:bodyPr anchor="t"/>
          <a:lstStyle>
            <a:lvl1pPr algn="l">
              <a:defRPr sz="4500" b="1" cap="all"/>
            </a:lvl1pPr>
          </a:lstStyle>
          <a:p>
            <a:r>
              <a:rPr lang="pt-PT"/>
              <a:t>Clique para editar o estilo</a:t>
            </a:r>
          </a:p>
        </p:txBody>
      </p:sp>
      <p:sp>
        <p:nvSpPr>
          <p:cNvPr id="3" name="Marcador de Posição do Texto 2"/>
          <p:cNvSpPr>
            <a:spLocks noGrp="1"/>
          </p:cNvSpPr>
          <p:nvPr>
            <p:ph type="body" idx="1"/>
          </p:nvPr>
        </p:nvSpPr>
        <p:spPr>
          <a:xfrm>
            <a:off x="962708" y="2914788"/>
            <a:ext cx="10359152" cy="1504354"/>
          </a:xfrm>
        </p:spPr>
        <p:txBody>
          <a:bodyPr anchor="b"/>
          <a:lstStyle>
            <a:lvl1pPr marL="0" indent="0">
              <a:buNone/>
              <a:defRPr sz="2300">
                <a:solidFill>
                  <a:schemeClr val="tx1">
                    <a:tint val="75000"/>
                  </a:schemeClr>
                </a:solidFill>
              </a:defRPr>
            </a:lvl1pPr>
            <a:lvl2pPr marL="519928" indent="0">
              <a:buNone/>
              <a:defRPr sz="2000">
                <a:solidFill>
                  <a:schemeClr val="tx1">
                    <a:tint val="75000"/>
                  </a:schemeClr>
                </a:solidFill>
              </a:defRPr>
            </a:lvl2pPr>
            <a:lvl3pPr marL="1039856" indent="0">
              <a:buNone/>
              <a:defRPr sz="1800">
                <a:solidFill>
                  <a:schemeClr val="tx1">
                    <a:tint val="75000"/>
                  </a:schemeClr>
                </a:solidFill>
              </a:defRPr>
            </a:lvl3pPr>
            <a:lvl4pPr marL="1559784" indent="0">
              <a:buNone/>
              <a:defRPr sz="1600">
                <a:solidFill>
                  <a:schemeClr val="tx1">
                    <a:tint val="75000"/>
                  </a:schemeClr>
                </a:solidFill>
              </a:defRPr>
            </a:lvl4pPr>
            <a:lvl5pPr marL="2079711" indent="0">
              <a:buNone/>
              <a:defRPr sz="1600">
                <a:solidFill>
                  <a:schemeClr val="tx1">
                    <a:tint val="75000"/>
                  </a:schemeClr>
                </a:solidFill>
              </a:defRPr>
            </a:lvl5pPr>
            <a:lvl6pPr marL="2599639" indent="0">
              <a:buNone/>
              <a:defRPr sz="1600">
                <a:solidFill>
                  <a:schemeClr val="tx1">
                    <a:tint val="75000"/>
                  </a:schemeClr>
                </a:solidFill>
              </a:defRPr>
            </a:lvl6pPr>
            <a:lvl7pPr marL="3119567" indent="0">
              <a:buNone/>
              <a:defRPr sz="1600">
                <a:solidFill>
                  <a:schemeClr val="tx1">
                    <a:tint val="75000"/>
                  </a:schemeClr>
                </a:solidFill>
              </a:defRPr>
            </a:lvl7pPr>
            <a:lvl8pPr marL="3639495" indent="0">
              <a:buNone/>
              <a:defRPr sz="1600">
                <a:solidFill>
                  <a:schemeClr val="tx1">
                    <a:tint val="75000"/>
                  </a:schemeClr>
                </a:solidFill>
              </a:defRPr>
            </a:lvl8pPr>
            <a:lvl9pPr marL="4159423" indent="0">
              <a:buNone/>
              <a:defRPr sz="16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a:xfrm>
            <a:off x="609362" y="6374008"/>
            <a:ext cx="2843689" cy="366139"/>
          </a:xfrm>
          <a:prstGeom prst="rect">
            <a:avLst/>
          </a:prstGeom>
        </p:spPr>
        <p:txBody>
          <a:bodyPr lIns="103986" tIns="51993" rIns="103986" bIns="51993"/>
          <a:lstStyle>
            <a:lvl1pPr>
              <a:defRPr/>
            </a:lvl1pPr>
          </a:lstStyle>
          <a:p>
            <a:pPr>
              <a:defRPr/>
            </a:pPr>
            <a:fld id="{43885560-EDB6-470B-B2A7-C880B53BBD5F}" type="datetimeFigureOut">
              <a:rPr lang="pt-PT"/>
              <a:pPr>
                <a:defRPr/>
              </a:pPr>
              <a:t>11/11/2021</a:t>
            </a:fld>
            <a:endParaRPr lang="pt-PT"/>
          </a:p>
        </p:txBody>
      </p:sp>
      <p:sp>
        <p:nvSpPr>
          <p:cNvPr id="5" name="Marcador de Posição do Rodapé 4"/>
          <p:cNvSpPr>
            <a:spLocks noGrp="1"/>
          </p:cNvSpPr>
          <p:nvPr>
            <p:ph type="ftr" sz="quarter" idx="11"/>
          </p:nvPr>
        </p:nvSpPr>
        <p:spPr>
          <a:xfrm>
            <a:off x="4163973" y="6374008"/>
            <a:ext cx="3859292" cy="366139"/>
          </a:xfrm>
          <a:prstGeom prst="rect">
            <a:avLst/>
          </a:prstGeom>
        </p:spPr>
        <p:txBody>
          <a:bodyPr lIns="103986" tIns="51993" rIns="103986" bIns="51993"/>
          <a:lstStyle>
            <a:lvl1pPr>
              <a:defRPr/>
            </a:lvl1pPr>
          </a:lstStyle>
          <a:p>
            <a:pPr>
              <a:defRPr/>
            </a:pPr>
            <a:endParaRPr lang="pt-PT"/>
          </a:p>
        </p:txBody>
      </p:sp>
      <p:sp>
        <p:nvSpPr>
          <p:cNvPr id="6" name="Marcador de Posição do Número do Diapositivo 5"/>
          <p:cNvSpPr>
            <a:spLocks noGrp="1"/>
          </p:cNvSpPr>
          <p:nvPr>
            <p:ph type="sldNum" sz="quarter" idx="12"/>
          </p:nvPr>
        </p:nvSpPr>
        <p:spPr>
          <a:xfrm>
            <a:off x="8734187" y="6374008"/>
            <a:ext cx="2843689" cy="366139"/>
          </a:xfrm>
          <a:prstGeom prst="rect">
            <a:avLst/>
          </a:prstGeom>
        </p:spPr>
        <p:txBody>
          <a:bodyPr lIns="103986" tIns="51993" rIns="103986" bIns="51993"/>
          <a:lstStyle>
            <a:lvl1pPr>
              <a:defRPr/>
            </a:lvl1pPr>
          </a:lstStyle>
          <a:p>
            <a:pPr>
              <a:defRPr/>
            </a:pPr>
            <a:fld id="{D6ED800F-D170-48C0-8B73-6D0B6C8296EB}" type="slidenum">
              <a:rPr lang="pt-PT"/>
              <a:pPr>
                <a:defRPr/>
              </a:pPr>
              <a:t>‹nº›</a:t>
            </a:fld>
            <a:endParaRPr lang="pt-P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609362" y="1604647"/>
            <a:ext cx="5382697" cy="4538535"/>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6195179" y="1604647"/>
            <a:ext cx="5382697" cy="4538535"/>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3"/>
          <p:cNvSpPr>
            <a:spLocks noGrp="1"/>
          </p:cNvSpPr>
          <p:nvPr>
            <p:ph type="dt" sz="half" idx="10"/>
          </p:nvPr>
        </p:nvSpPr>
        <p:spPr>
          <a:xfrm>
            <a:off x="609362" y="6374008"/>
            <a:ext cx="2843689" cy="366139"/>
          </a:xfrm>
          <a:prstGeom prst="rect">
            <a:avLst/>
          </a:prstGeom>
        </p:spPr>
        <p:txBody>
          <a:bodyPr lIns="103986" tIns="51993" rIns="103986" bIns="51993"/>
          <a:lstStyle>
            <a:lvl1pPr>
              <a:defRPr/>
            </a:lvl1pPr>
          </a:lstStyle>
          <a:p>
            <a:pPr>
              <a:defRPr/>
            </a:pPr>
            <a:fld id="{06E58EA6-5CA6-4910-9C92-8E1C50D6EF23}" type="datetimeFigureOut">
              <a:rPr lang="pt-PT"/>
              <a:pPr>
                <a:defRPr/>
              </a:pPr>
              <a:t>11/11/2021</a:t>
            </a:fld>
            <a:endParaRPr lang="pt-PT"/>
          </a:p>
        </p:txBody>
      </p:sp>
      <p:sp>
        <p:nvSpPr>
          <p:cNvPr id="6" name="Marcador de Posição do Rodapé 4"/>
          <p:cNvSpPr>
            <a:spLocks noGrp="1"/>
          </p:cNvSpPr>
          <p:nvPr>
            <p:ph type="ftr" sz="quarter" idx="11"/>
          </p:nvPr>
        </p:nvSpPr>
        <p:spPr>
          <a:xfrm>
            <a:off x="4163973" y="6374008"/>
            <a:ext cx="3859292" cy="366139"/>
          </a:xfrm>
          <a:prstGeom prst="rect">
            <a:avLst/>
          </a:prstGeom>
        </p:spPr>
        <p:txBody>
          <a:bodyPr lIns="103986" tIns="51993" rIns="103986" bIns="51993"/>
          <a:lstStyle>
            <a:lvl1pPr>
              <a:defRPr/>
            </a:lvl1pPr>
          </a:lstStyle>
          <a:p>
            <a:pPr>
              <a:defRPr/>
            </a:pPr>
            <a:endParaRPr lang="pt-PT"/>
          </a:p>
        </p:txBody>
      </p:sp>
      <p:sp>
        <p:nvSpPr>
          <p:cNvPr id="7" name="Marcador de Posição do Número do Diapositivo 5"/>
          <p:cNvSpPr>
            <a:spLocks noGrp="1"/>
          </p:cNvSpPr>
          <p:nvPr>
            <p:ph type="sldNum" sz="quarter" idx="12"/>
          </p:nvPr>
        </p:nvSpPr>
        <p:spPr>
          <a:xfrm>
            <a:off x="8734187" y="6374008"/>
            <a:ext cx="2843689" cy="366139"/>
          </a:xfrm>
          <a:prstGeom prst="rect">
            <a:avLst/>
          </a:prstGeom>
        </p:spPr>
        <p:txBody>
          <a:bodyPr lIns="103986" tIns="51993" rIns="103986" bIns="51993"/>
          <a:lstStyle>
            <a:lvl1pPr>
              <a:defRPr/>
            </a:lvl1pPr>
          </a:lstStyle>
          <a:p>
            <a:pPr>
              <a:defRPr/>
            </a:pPr>
            <a:fld id="{5601DA09-B945-4414-8FBF-A1D872A8BBC7}" type="slidenum">
              <a:rPr lang="pt-PT"/>
              <a:pPr>
                <a:defRPr/>
              </a:pPr>
              <a:t>‹nº›</a:t>
            </a:fld>
            <a:endParaRPr lang="pt-P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609362" y="1539377"/>
            <a:ext cx="5384813" cy="641539"/>
          </a:xfrm>
        </p:spPr>
        <p:txBody>
          <a:bodyPr anchor="b"/>
          <a:lstStyle>
            <a:lvl1pPr marL="0" indent="0">
              <a:buNone/>
              <a:defRPr sz="2700" b="1"/>
            </a:lvl1pPr>
            <a:lvl2pPr marL="519928" indent="0">
              <a:buNone/>
              <a:defRPr sz="2300" b="1"/>
            </a:lvl2pPr>
            <a:lvl3pPr marL="1039856" indent="0">
              <a:buNone/>
              <a:defRPr sz="2000" b="1"/>
            </a:lvl3pPr>
            <a:lvl4pPr marL="1559784" indent="0">
              <a:buNone/>
              <a:defRPr sz="1800" b="1"/>
            </a:lvl4pPr>
            <a:lvl5pPr marL="2079711" indent="0">
              <a:buNone/>
              <a:defRPr sz="1800" b="1"/>
            </a:lvl5pPr>
            <a:lvl6pPr marL="2599639" indent="0">
              <a:buNone/>
              <a:defRPr sz="1800" b="1"/>
            </a:lvl6pPr>
            <a:lvl7pPr marL="3119567" indent="0">
              <a:buNone/>
              <a:defRPr sz="1800" b="1"/>
            </a:lvl7pPr>
            <a:lvl8pPr marL="3639495" indent="0">
              <a:buNone/>
              <a:defRPr sz="1800" b="1"/>
            </a:lvl8pPr>
            <a:lvl9pPr marL="4159423" indent="0">
              <a:buNone/>
              <a:defRPr sz="1800" b="1"/>
            </a:lvl9pPr>
          </a:lstStyle>
          <a:p>
            <a:pPr lvl="0"/>
            <a:r>
              <a:rPr lang="pt-PT"/>
              <a:t>Clique para editar os estilos</a:t>
            </a:r>
          </a:p>
        </p:txBody>
      </p:sp>
      <p:sp>
        <p:nvSpPr>
          <p:cNvPr id="4" name="Marcador de Posição de Conteúdo 3"/>
          <p:cNvSpPr>
            <a:spLocks noGrp="1"/>
          </p:cNvSpPr>
          <p:nvPr>
            <p:ph sz="half" idx="2"/>
          </p:nvPr>
        </p:nvSpPr>
        <p:spPr>
          <a:xfrm>
            <a:off x="609362" y="2180916"/>
            <a:ext cx="5384813" cy="3962264"/>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6190948" y="1539377"/>
            <a:ext cx="5386929" cy="641539"/>
          </a:xfrm>
        </p:spPr>
        <p:txBody>
          <a:bodyPr anchor="b"/>
          <a:lstStyle>
            <a:lvl1pPr marL="0" indent="0">
              <a:buNone/>
              <a:defRPr sz="2700" b="1"/>
            </a:lvl1pPr>
            <a:lvl2pPr marL="519928" indent="0">
              <a:buNone/>
              <a:defRPr sz="2300" b="1"/>
            </a:lvl2pPr>
            <a:lvl3pPr marL="1039856" indent="0">
              <a:buNone/>
              <a:defRPr sz="2000" b="1"/>
            </a:lvl3pPr>
            <a:lvl4pPr marL="1559784" indent="0">
              <a:buNone/>
              <a:defRPr sz="1800" b="1"/>
            </a:lvl4pPr>
            <a:lvl5pPr marL="2079711" indent="0">
              <a:buNone/>
              <a:defRPr sz="1800" b="1"/>
            </a:lvl5pPr>
            <a:lvl6pPr marL="2599639" indent="0">
              <a:buNone/>
              <a:defRPr sz="1800" b="1"/>
            </a:lvl6pPr>
            <a:lvl7pPr marL="3119567" indent="0">
              <a:buNone/>
              <a:defRPr sz="1800" b="1"/>
            </a:lvl7pPr>
            <a:lvl8pPr marL="3639495" indent="0">
              <a:buNone/>
              <a:defRPr sz="1800" b="1"/>
            </a:lvl8pPr>
            <a:lvl9pPr marL="4159423" indent="0">
              <a:buNone/>
              <a:defRPr sz="1800" b="1"/>
            </a:lvl9pPr>
          </a:lstStyle>
          <a:p>
            <a:pPr lvl="0"/>
            <a:r>
              <a:rPr lang="pt-PT"/>
              <a:t>Clique para editar os estilos</a:t>
            </a:r>
          </a:p>
        </p:txBody>
      </p:sp>
      <p:sp>
        <p:nvSpPr>
          <p:cNvPr id="6" name="Marcador de Posição de Conteúdo 5"/>
          <p:cNvSpPr>
            <a:spLocks noGrp="1"/>
          </p:cNvSpPr>
          <p:nvPr>
            <p:ph sz="quarter" idx="4"/>
          </p:nvPr>
        </p:nvSpPr>
        <p:spPr>
          <a:xfrm>
            <a:off x="6190948" y="2180916"/>
            <a:ext cx="5386929" cy="3962264"/>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3"/>
          <p:cNvSpPr>
            <a:spLocks noGrp="1"/>
          </p:cNvSpPr>
          <p:nvPr>
            <p:ph type="dt" sz="half" idx="10"/>
          </p:nvPr>
        </p:nvSpPr>
        <p:spPr>
          <a:xfrm>
            <a:off x="609362" y="6374008"/>
            <a:ext cx="2843689" cy="366139"/>
          </a:xfrm>
          <a:prstGeom prst="rect">
            <a:avLst/>
          </a:prstGeom>
        </p:spPr>
        <p:txBody>
          <a:bodyPr lIns="103986" tIns="51993" rIns="103986" bIns="51993"/>
          <a:lstStyle>
            <a:lvl1pPr>
              <a:defRPr/>
            </a:lvl1pPr>
          </a:lstStyle>
          <a:p>
            <a:pPr>
              <a:defRPr/>
            </a:pPr>
            <a:fld id="{32236311-6560-415C-9ACF-8DFB1F2BD729}" type="datetimeFigureOut">
              <a:rPr lang="pt-PT"/>
              <a:pPr>
                <a:defRPr/>
              </a:pPr>
              <a:t>11/11/2021</a:t>
            </a:fld>
            <a:endParaRPr lang="pt-PT"/>
          </a:p>
        </p:txBody>
      </p:sp>
      <p:sp>
        <p:nvSpPr>
          <p:cNvPr id="8" name="Marcador de Posição do Rodapé 4"/>
          <p:cNvSpPr>
            <a:spLocks noGrp="1"/>
          </p:cNvSpPr>
          <p:nvPr>
            <p:ph type="ftr" sz="quarter" idx="11"/>
          </p:nvPr>
        </p:nvSpPr>
        <p:spPr>
          <a:xfrm>
            <a:off x="4163973" y="6374008"/>
            <a:ext cx="3859292" cy="366139"/>
          </a:xfrm>
          <a:prstGeom prst="rect">
            <a:avLst/>
          </a:prstGeom>
        </p:spPr>
        <p:txBody>
          <a:bodyPr lIns="103986" tIns="51993" rIns="103986" bIns="51993"/>
          <a:lstStyle>
            <a:lvl1pPr>
              <a:defRPr/>
            </a:lvl1pPr>
          </a:lstStyle>
          <a:p>
            <a:pPr>
              <a:defRPr/>
            </a:pPr>
            <a:endParaRPr lang="pt-PT"/>
          </a:p>
        </p:txBody>
      </p:sp>
      <p:sp>
        <p:nvSpPr>
          <p:cNvPr id="9" name="Marcador de Posição do Número do Diapositivo 5"/>
          <p:cNvSpPr>
            <a:spLocks noGrp="1"/>
          </p:cNvSpPr>
          <p:nvPr>
            <p:ph type="sldNum" sz="quarter" idx="12"/>
          </p:nvPr>
        </p:nvSpPr>
        <p:spPr>
          <a:xfrm>
            <a:off x="8734187" y="6374008"/>
            <a:ext cx="2843689" cy="366139"/>
          </a:xfrm>
          <a:prstGeom prst="rect">
            <a:avLst/>
          </a:prstGeom>
        </p:spPr>
        <p:txBody>
          <a:bodyPr lIns="103986" tIns="51993" rIns="103986" bIns="51993"/>
          <a:lstStyle>
            <a:lvl1pPr>
              <a:defRPr/>
            </a:lvl1pPr>
          </a:lstStyle>
          <a:p>
            <a:pPr>
              <a:defRPr/>
            </a:pPr>
            <a:fld id="{F7F0957D-D048-4B1C-AFFB-6A1FFE98917C}" type="slidenum">
              <a:rPr lang="pt-PT"/>
              <a:pPr>
                <a:defRPr/>
              </a:pPr>
              <a:t>‹nº›</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3"/>
          <p:cNvSpPr>
            <a:spLocks noGrp="1"/>
          </p:cNvSpPr>
          <p:nvPr>
            <p:ph type="dt" sz="half" idx="10"/>
          </p:nvPr>
        </p:nvSpPr>
        <p:spPr>
          <a:xfrm>
            <a:off x="609362" y="6374008"/>
            <a:ext cx="2843689" cy="366139"/>
          </a:xfrm>
          <a:prstGeom prst="rect">
            <a:avLst/>
          </a:prstGeom>
        </p:spPr>
        <p:txBody>
          <a:bodyPr lIns="103986" tIns="51993" rIns="103986" bIns="51993"/>
          <a:lstStyle>
            <a:lvl1pPr>
              <a:defRPr/>
            </a:lvl1pPr>
          </a:lstStyle>
          <a:p>
            <a:pPr>
              <a:defRPr/>
            </a:pPr>
            <a:fld id="{0E1C5965-E404-49B1-A631-09AFF1EA193F}" type="datetimeFigureOut">
              <a:rPr lang="pt-PT"/>
              <a:pPr>
                <a:defRPr/>
              </a:pPr>
              <a:t>11/11/2021</a:t>
            </a:fld>
            <a:endParaRPr lang="pt-PT"/>
          </a:p>
        </p:txBody>
      </p:sp>
      <p:sp>
        <p:nvSpPr>
          <p:cNvPr id="4" name="Marcador de Posição do Rodapé 4"/>
          <p:cNvSpPr>
            <a:spLocks noGrp="1"/>
          </p:cNvSpPr>
          <p:nvPr>
            <p:ph type="ftr" sz="quarter" idx="11"/>
          </p:nvPr>
        </p:nvSpPr>
        <p:spPr>
          <a:xfrm>
            <a:off x="4163973" y="6374008"/>
            <a:ext cx="3859292" cy="366139"/>
          </a:xfrm>
          <a:prstGeom prst="rect">
            <a:avLst/>
          </a:prstGeom>
        </p:spPr>
        <p:txBody>
          <a:bodyPr lIns="103986" tIns="51993" rIns="103986" bIns="51993"/>
          <a:lstStyle>
            <a:lvl1pPr>
              <a:defRPr/>
            </a:lvl1pPr>
          </a:lstStyle>
          <a:p>
            <a:pPr>
              <a:defRPr/>
            </a:pPr>
            <a:endParaRPr lang="pt-PT"/>
          </a:p>
        </p:txBody>
      </p:sp>
      <p:sp>
        <p:nvSpPr>
          <p:cNvPr id="5" name="Marcador de Posição do Número do Diapositivo 5"/>
          <p:cNvSpPr>
            <a:spLocks noGrp="1"/>
          </p:cNvSpPr>
          <p:nvPr>
            <p:ph type="sldNum" sz="quarter" idx="12"/>
          </p:nvPr>
        </p:nvSpPr>
        <p:spPr>
          <a:xfrm>
            <a:off x="8734187" y="6374008"/>
            <a:ext cx="2843689" cy="366139"/>
          </a:xfrm>
          <a:prstGeom prst="rect">
            <a:avLst/>
          </a:prstGeom>
        </p:spPr>
        <p:txBody>
          <a:bodyPr lIns="103986" tIns="51993" rIns="103986" bIns="51993"/>
          <a:lstStyle>
            <a:lvl1pPr>
              <a:defRPr/>
            </a:lvl1pPr>
          </a:lstStyle>
          <a:p>
            <a:pPr>
              <a:defRPr/>
            </a:pPr>
            <a:fld id="{C24BD6D3-FCAD-433A-BCAF-4E085B9FC2F6}" type="slidenum">
              <a:rPr lang="pt-PT"/>
              <a:pPr>
                <a:defRPr/>
              </a:pPr>
              <a:t>‹nº›</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3"/>
          <p:cNvSpPr>
            <a:spLocks noGrp="1"/>
          </p:cNvSpPr>
          <p:nvPr>
            <p:ph type="dt" sz="half" idx="10"/>
          </p:nvPr>
        </p:nvSpPr>
        <p:spPr>
          <a:xfrm>
            <a:off x="609362" y="6374008"/>
            <a:ext cx="2843689" cy="366139"/>
          </a:xfrm>
          <a:prstGeom prst="rect">
            <a:avLst/>
          </a:prstGeom>
        </p:spPr>
        <p:txBody>
          <a:bodyPr lIns="103986" tIns="51993" rIns="103986" bIns="51993"/>
          <a:lstStyle>
            <a:lvl1pPr>
              <a:defRPr/>
            </a:lvl1pPr>
          </a:lstStyle>
          <a:p>
            <a:pPr>
              <a:defRPr/>
            </a:pPr>
            <a:fld id="{93A5C1DA-AD9B-4065-B4D7-831E27D30484}" type="datetimeFigureOut">
              <a:rPr lang="pt-PT"/>
              <a:pPr>
                <a:defRPr/>
              </a:pPr>
              <a:t>11/11/2021</a:t>
            </a:fld>
            <a:endParaRPr lang="pt-PT"/>
          </a:p>
        </p:txBody>
      </p:sp>
      <p:sp>
        <p:nvSpPr>
          <p:cNvPr id="3" name="Marcador de Posição do Rodapé 4"/>
          <p:cNvSpPr>
            <a:spLocks noGrp="1"/>
          </p:cNvSpPr>
          <p:nvPr>
            <p:ph type="ftr" sz="quarter" idx="11"/>
          </p:nvPr>
        </p:nvSpPr>
        <p:spPr>
          <a:xfrm>
            <a:off x="4163973" y="6374008"/>
            <a:ext cx="3859292" cy="366139"/>
          </a:xfrm>
          <a:prstGeom prst="rect">
            <a:avLst/>
          </a:prstGeom>
        </p:spPr>
        <p:txBody>
          <a:bodyPr lIns="103986" tIns="51993" rIns="103986" bIns="51993"/>
          <a:lstStyle>
            <a:lvl1pPr>
              <a:defRPr/>
            </a:lvl1pPr>
          </a:lstStyle>
          <a:p>
            <a:pPr>
              <a:defRPr/>
            </a:pPr>
            <a:endParaRPr lang="pt-PT"/>
          </a:p>
        </p:txBody>
      </p:sp>
      <p:sp>
        <p:nvSpPr>
          <p:cNvPr id="4" name="Marcador de Posição do Número do Diapositivo 5"/>
          <p:cNvSpPr>
            <a:spLocks noGrp="1"/>
          </p:cNvSpPr>
          <p:nvPr>
            <p:ph type="sldNum" sz="quarter" idx="12"/>
          </p:nvPr>
        </p:nvSpPr>
        <p:spPr>
          <a:xfrm>
            <a:off x="8734187" y="6374008"/>
            <a:ext cx="2843689" cy="366139"/>
          </a:xfrm>
          <a:prstGeom prst="rect">
            <a:avLst/>
          </a:prstGeom>
        </p:spPr>
        <p:txBody>
          <a:bodyPr lIns="103986" tIns="51993" rIns="103986" bIns="51993"/>
          <a:lstStyle>
            <a:lvl1pPr>
              <a:defRPr/>
            </a:lvl1pPr>
          </a:lstStyle>
          <a:p>
            <a:pPr>
              <a:defRPr/>
            </a:pPr>
            <a:fld id="{6E07840B-BD4F-439B-9B8E-1C0C4D40B1C8}" type="slidenum">
              <a:rPr lang="pt-PT"/>
              <a:pPr>
                <a:defRPr/>
              </a:pPr>
              <a:t>‹nº›</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362" y="273808"/>
            <a:ext cx="4009518" cy="1165278"/>
          </a:xfrm>
        </p:spPr>
        <p:txBody>
          <a:bodyPr anchor="b"/>
          <a:lstStyle>
            <a:lvl1pPr algn="l">
              <a:defRPr sz="2300" b="1"/>
            </a:lvl1pPr>
          </a:lstStyle>
          <a:p>
            <a:r>
              <a:rPr lang="pt-PT"/>
              <a:t>Clique para editar o estilo</a:t>
            </a:r>
          </a:p>
        </p:txBody>
      </p:sp>
      <p:sp>
        <p:nvSpPr>
          <p:cNvPr id="3" name="Marcador de Posição de Conteúdo 2"/>
          <p:cNvSpPr>
            <a:spLocks noGrp="1"/>
          </p:cNvSpPr>
          <p:nvPr>
            <p:ph idx="1"/>
          </p:nvPr>
        </p:nvSpPr>
        <p:spPr>
          <a:xfrm>
            <a:off x="4764873" y="273810"/>
            <a:ext cx="6813004" cy="5869372"/>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609362" y="1439088"/>
            <a:ext cx="4009518" cy="4704094"/>
          </a:xfrm>
        </p:spPr>
        <p:txBody>
          <a:bodyPr/>
          <a:lstStyle>
            <a:lvl1pPr marL="0" indent="0">
              <a:buNone/>
              <a:defRPr sz="1600"/>
            </a:lvl1pPr>
            <a:lvl2pPr marL="519928" indent="0">
              <a:buNone/>
              <a:defRPr sz="1400"/>
            </a:lvl2pPr>
            <a:lvl3pPr marL="1039856" indent="0">
              <a:buNone/>
              <a:defRPr sz="1100"/>
            </a:lvl3pPr>
            <a:lvl4pPr marL="1559784" indent="0">
              <a:buNone/>
              <a:defRPr sz="1000"/>
            </a:lvl4pPr>
            <a:lvl5pPr marL="2079711" indent="0">
              <a:buNone/>
              <a:defRPr sz="1000"/>
            </a:lvl5pPr>
            <a:lvl6pPr marL="2599639" indent="0">
              <a:buNone/>
              <a:defRPr sz="1000"/>
            </a:lvl6pPr>
            <a:lvl7pPr marL="3119567" indent="0">
              <a:buNone/>
              <a:defRPr sz="1000"/>
            </a:lvl7pPr>
            <a:lvl8pPr marL="3639495" indent="0">
              <a:buNone/>
              <a:defRPr sz="1000"/>
            </a:lvl8pPr>
            <a:lvl9pPr marL="4159423" indent="0">
              <a:buNone/>
              <a:defRPr sz="1000"/>
            </a:lvl9pPr>
          </a:lstStyle>
          <a:p>
            <a:pPr lvl="0"/>
            <a:r>
              <a:rPr lang="pt-PT"/>
              <a:t>Clique para editar os estilos</a:t>
            </a:r>
          </a:p>
        </p:txBody>
      </p:sp>
      <p:sp>
        <p:nvSpPr>
          <p:cNvPr id="5" name="Marcador de Posição da Data 3"/>
          <p:cNvSpPr>
            <a:spLocks noGrp="1"/>
          </p:cNvSpPr>
          <p:nvPr>
            <p:ph type="dt" sz="half" idx="10"/>
          </p:nvPr>
        </p:nvSpPr>
        <p:spPr>
          <a:xfrm>
            <a:off x="609362" y="6374008"/>
            <a:ext cx="2843689" cy="366139"/>
          </a:xfrm>
          <a:prstGeom prst="rect">
            <a:avLst/>
          </a:prstGeom>
        </p:spPr>
        <p:txBody>
          <a:bodyPr lIns="103986" tIns="51993" rIns="103986" bIns="51993"/>
          <a:lstStyle>
            <a:lvl1pPr>
              <a:defRPr/>
            </a:lvl1pPr>
          </a:lstStyle>
          <a:p>
            <a:pPr>
              <a:defRPr/>
            </a:pPr>
            <a:fld id="{1F7BBAAF-EFD5-4E1E-B1A2-14A402AF1111}" type="datetimeFigureOut">
              <a:rPr lang="pt-PT"/>
              <a:pPr>
                <a:defRPr/>
              </a:pPr>
              <a:t>11/11/2021</a:t>
            </a:fld>
            <a:endParaRPr lang="pt-PT"/>
          </a:p>
        </p:txBody>
      </p:sp>
      <p:sp>
        <p:nvSpPr>
          <p:cNvPr id="6" name="Marcador de Posição do Rodapé 4"/>
          <p:cNvSpPr>
            <a:spLocks noGrp="1"/>
          </p:cNvSpPr>
          <p:nvPr>
            <p:ph type="ftr" sz="quarter" idx="11"/>
          </p:nvPr>
        </p:nvSpPr>
        <p:spPr>
          <a:xfrm>
            <a:off x="4163973" y="6374008"/>
            <a:ext cx="3859292" cy="366139"/>
          </a:xfrm>
          <a:prstGeom prst="rect">
            <a:avLst/>
          </a:prstGeom>
        </p:spPr>
        <p:txBody>
          <a:bodyPr lIns="103986" tIns="51993" rIns="103986" bIns="51993"/>
          <a:lstStyle>
            <a:lvl1pPr>
              <a:defRPr/>
            </a:lvl1pPr>
          </a:lstStyle>
          <a:p>
            <a:pPr>
              <a:defRPr/>
            </a:pPr>
            <a:endParaRPr lang="pt-PT"/>
          </a:p>
        </p:txBody>
      </p:sp>
      <p:sp>
        <p:nvSpPr>
          <p:cNvPr id="7" name="Marcador de Posição do Número do Diapositivo 5"/>
          <p:cNvSpPr>
            <a:spLocks noGrp="1"/>
          </p:cNvSpPr>
          <p:nvPr>
            <p:ph type="sldNum" sz="quarter" idx="12"/>
          </p:nvPr>
        </p:nvSpPr>
        <p:spPr>
          <a:xfrm>
            <a:off x="8734187" y="6374008"/>
            <a:ext cx="2843689" cy="366139"/>
          </a:xfrm>
          <a:prstGeom prst="rect">
            <a:avLst/>
          </a:prstGeom>
        </p:spPr>
        <p:txBody>
          <a:bodyPr lIns="103986" tIns="51993" rIns="103986" bIns="51993"/>
          <a:lstStyle>
            <a:lvl1pPr>
              <a:defRPr/>
            </a:lvl1pPr>
          </a:lstStyle>
          <a:p>
            <a:pPr>
              <a:defRPr/>
            </a:pPr>
            <a:fld id="{330AD310-7343-4FF5-95E5-BAFB8C249E45}" type="slidenum">
              <a:rPr lang="pt-PT"/>
              <a:pPr>
                <a:defRPr/>
              </a:pPr>
              <a:t>‹nº›</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8783" y="4813935"/>
            <a:ext cx="7312343" cy="568312"/>
          </a:xfrm>
        </p:spPr>
        <p:txBody>
          <a:bodyPr anchor="b"/>
          <a:lstStyle>
            <a:lvl1pPr algn="l">
              <a:defRPr sz="2300" b="1"/>
            </a:lvl1pPr>
          </a:lstStyle>
          <a:p>
            <a:r>
              <a:rPr lang="pt-PT"/>
              <a:t>Clique para editar o estilo</a:t>
            </a:r>
          </a:p>
        </p:txBody>
      </p:sp>
      <p:sp>
        <p:nvSpPr>
          <p:cNvPr id="3" name="Marcador de Posição da Imagem 2"/>
          <p:cNvSpPr>
            <a:spLocks noGrp="1"/>
          </p:cNvSpPr>
          <p:nvPr>
            <p:ph type="pic" idx="1"/>
          </p:nvPr>
        </p:nvSpPr>
        <p:spPr>
          <a:xfrm>
            <a:off x="2388783" y="614477"/>
            <a:ext cx="7312343" cy="4126230"/>
          </a:xfrm>
        </p:spPr>
        <p:txBody>
          <a:bodyPr rtlCol="0">
            <a:normAutofit/>
          </a:bodyPr>
          <a:lstStyle>
            <a:lvl1pPr marL="0" indent="0">
              <a:buNone/>
              <a:defRPr sz="3600"/>
            </a:lvl1pPr>
            <a:lvl2pPr marL="519928" indent="0">
              <a:buNone/>
              <a:defRPr sz="3200"/>
            </a:lvl2pPr>
            <a:lvl3pPr marL="1039856" indent="0">
              <a:buNone/>
              <a:defRPr sz="2700"/>
            </a:lvl3pPr>
            <a:lvl4pPr marL="1559784" indent="0">
              <a:buNone/>
              <a:defRPr sz="2300"/>
            </a:lvl4pPr>
            <a:lvl5pPr marL="2079711" indent="0">
              <a:buNone/>
              <a:defRPr sz="2300"/>
            </a:lvl5pPr>
            <a:lvl6pPr marL="2599639" indent="0">
              <a:buNone/>
              <a:defRPr sz="2300"/>
            </a:lvl6pPr>
            <a:lvl7pPr marL="3119567" indent="0">
              <a:buNone/>
              <a:defRPr sz="2300"/>
            </a:lvl7pPr>
            <a:lvl8pPr marL="3639495" indent="0">
              <a:buNone/>
              <a:defRPr sz="2300"/>
            </a:lvl8pPr>
            <a:lvl9pPr marL="4159423" indent="0">
              <a:buNone/>
              <a:defRPr sz="2300"/>
            </a:lvl9pPr>
          </a:lstStyle>
          <a:p>
            <a:pPr lvl="0"/>
            <a:endParaRPr lang="pt-PT" noProof="0"/>
          </a:p>
        </p:txBody>
      </p:sp>
      <p:sp>
        <p:nvSpPr>
          <p:cNvPr id="4" name="Marcador de Posição do Texto 3"/>
          <p:cNvSpPr>
            <a:spLocks noGrp="1"/>
          </p:cNvSpPr>
          <p:nvPr>
            <p:ph type="body" sz="half" idx="2"/>
          </p:nvPr>
        </p:nvSpPr>
        <p:spPr>
          <a:xfrm>
            <a:off x="2388783" y="5382247"/>
            <a:ext cx="7312343" cy="807098"/>
          </a:xfrm>
        </p:spPr>
        <p:txBody>
          <a:bodyPr/>
          <a:lstStyle>
            <a:lvl1pPr marL="0" indent="0">
              <a:buNone/>
              <a:defRPr sz="1600"/>
            </a:lvl1pPr>
            <a:lvl2pPr marL="519928" indent="0">
              <a:buNone/>
              <a:defRPr sz="1400"/>
            </a:lvl2pPr>
            <a:lvl3pPr marL="1039856" indent="0">
              <a:buNone/>
              <a:defRPr sz="1100"/>
            </a:lvl3pPr>
            <a:lvl4pPr marL="1559784" indent="0">
              <a:buNone/>
              <a:defRPr sz="1000"/>
            </a:lvl4pPr>
            <a:lvl5pPr marL="2079711" indent="0">
              <a:buNone/>
              <a:defRPr sz="1000"/>
            </a:lvl5pPr>
            <a:lvl6pPr marL="2599639" indent="0">
              <a:buNone/>
              <a:defRPr sz="1000"/>
            </a:lvl6pPr>
            <a:lvl7pPr marL="3119567" indent="0">
              <a:buNone/>
              <a:defRPr sz="1000"/>
            </a:lvl7pPr>
            <a:lvl8pPr marL="3639495" indent="0">
              <a:buNone/>
              <a:defRPr sz="1000"/>
            </a:lvl8pPr>
            <a:lvl9pPr marL="4159423" indent="0">
              <a:buNone/>
              <a:defRPr sz="1000"/>
            </a:lvl9pPr>
          </a:lstStyle>
          <a:p>
            <a:pPr lvl="0"/>
            <a:r>
              <a:rPr lang="pt-PT"/>
              <a:t>Clique para editar os estilos</a:t>
            </a:r>
          </a:p>
        </p:txBody>
      </p:sp>
      <p:sp>
        <p:nvSpPr>
          <p:cNvPr id="5" name="Marcador de Posição da Data 3"/>
          <p:cNvSpPr>
            <a:spLocks noGrp="1"/>
          </p:cNvSpPr>
          <p:nvPr>
            <p:ph type="dt" sz="half" idx="10"/>
          </p:nvPr>
        </p:nvSpPr>
        <p:spPr>
          <a:xfrm>
            <a:off x="609362" y="6374008"/>
            <a:ext cx="2843689" cy="366139"/>
          </a:xfrm>
          <a:prstGeom prst="rect">
            <a:avLst/>
          </a:prstGeom>
        </p:spPr>
        <p:txBody>
          <a:bodyPr lIns="103986" tIns="51993" rIns="103986" bIns="51993"/>
          <a:lstStyle>
            <a:lvl1pPr>
              <a:defRPr/>
            </a:lvl1pPr>
          </a:lstStyle>
          <a:p>
            <a:pPr>
              <a:defRPr/>
            </a:pPr>
            <a:fld id="{619D78D1-1E2F-4203-BBA0-CE19EAD820E3}" type="datetimeFigureOut">
              <a:rPr lang="pt-PT"/>
              <a:pPr>
                <a:defRPr/>
              </a:pPr>
              <a:t>11/11/2021</a:t>
            </a:fld>
            <a:endParaRPr lang="pt-PT"/>
          </a:p>
        </p:txBody>
      </p:sp>
      <p:sp>
        <p:nvSpPr>
          <p:cNvPr id="6" name="Marcador de Posição do Rodapé 4"/>
          <p:cNvSpPr>
            <a:spLocks noGrp="1"/>
          </p:cNvSpPr>
          <p:nvPr>
            <p:ph type="ftr" sz="quarter" idx="11"/>
          </p:nvPr>
        </p:nvSpPr>
        <p:spPr>
          <a:xfrm>
            <a:off x="4163973" y="6374008"/>
            <a:ext cx="3859292" cy="366139"/>
          </a:xfrm>
          <a:prstGeom prst="rect">
            <a:avLst/>
          </a:prstGeom>
        </p:spPr>
        <p:txBody>
          <a:bodyPr lIns="103986" tIns="51993" rIns="103986" bIns="51993"/>
          <a:lstStyle>
            <a:lvl1pPr>
              <a:defRPr/>
            </a:lvl1pPr>
          </a:lstStyle>
          <a:p>
            <a:pPr>
              <a:defRPr/>
            </a:pPr>
            <a:endParaRPr lang="pt-PT"/>
          </a:p>
        </p:txBody>
      </p:sp>
      <p:sp>
        <p:nvSpPr>
          <p:cNvPr id="7" name="Marcador de Posição do Número do Diapositivo 5"/>
          <p:cNvSpPr>
            <a:spLocks noGrp="1"/>
          </p:cNvSpPr>
          <p:nvPr>
            <p:ph type="sldNum" sz="quarter" idx="12"/>
          </p:nvPr>
        </p:nvSpPr>
        <p:spPr>
          <a:xfrm>
            <a:off x="8734187" y="6374008"/>
            <a:ext cx="2843689" cy="366139"/>
          </a:xfrm>
          <a:prstGeom prst="rect">
            <a:avLst/>
          </a:prstGeom>
        </p:spPr>
        <p:txBody>
          <a:bodyPr lIns="103986" tIns="51993" rIns="103986" bIns="51993"/>
          <a:lstStyle>
            <a:lvl1pPr>
              <a:defRPr/>
            </a:lvl1pPr>
          </a:lstStyle>
          <a:p>
            <a:pPr>
              <a:defRPr/>
            </a:pPr>
            <a:fld id="{961D6F86-895C-4839-AC00-7F0FBD2A3E8C}" type="slidenum">
              <a:rPr lang="pt-PT"/>
              <a:pPr>
                <a:defRPr/>
              </a:pPr>
              <a:t>‹nº›</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00" name="Marcador de Posição do Texto 2"/>
          <p:cNvSpPr>
            <a:spLocks noGrp="1"/>
          </p:cNvSpPr>
          <p:nvPr>
            <p:ph type="body" idx="1"/>
          </p:nvPr>
        </p:nvSpPr>
        <p:spPr bwMode="auto">
          <a:xfrm>
            <a:off x="609362" y="1416800"/>
            <a:ext cx="10968514" cy="5125949"/>
          </a:xfrm>
          <a:prstGeom prst="rect">
            <a:avLst/>
          </a:prstGeom>
          <a:noFill/>
          <a:ln w="9525">
            <a:noFill/>
            <a:miter lim="800000"/>
            <a:headEnd/>
            <a:tailEnd/>
          </a:ln>
        </p:spPr>
        <p:txBody>
          <a:bodyPr vert="horz" wrap="square" lIns="103986" tIns="51993" rIns="103986" bIns="51993" numCol="1" anchor="t" anchorCtr="0" compatLnSpc="1">
            <a:prstTxWarp prst="textNoShape">
              <a:avLst/>
            </a:prstTxWarp>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2" name="Rectângulo 1"/>
          <p:cNvSpPr/>
          <p:nvPr/>
        </p:nvSpPr>
        <p:spPr>
          <a:xfrm>
            <a:off x="10988251" y="116956"/>
            <a:ext cx="959732" cy="649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3986" tIns="51993" rIns="103986" bIns="51993" rtlCol="0" anchor="ctr"/>
          <a:lstStyle/>
          <a:p>
            <a:pPr algn="ctr"/>
            <a:endParaRPr lang="pt-PT"/>
          </a:p>
        </p:txBody>
      </p:sp>
      <p:sp>
        <p:nvSpPr>
          <p:cNvPr id="4099" name="Marcador de Posição do Título 1"/>
          <p:cNvSpPr>
            <a:spLocks noGrp="1"/>
          </p:cNvSpPr>
          <p:nvPr>
            <p:ph type="title"/>
          </p:nvPr>
        </p:nvSpPr>
        <p:spPr bwMode="auto">
          <a:xfrm>
            <a:off x="2830995" y="44573"/>
            <a:ext cx="8746883" cy="1146175"/>
          </a:xfrm>
          <a:prstGeom prst="rect">
            <a:avLst/>
          </a:prstGeom>
          <a:noFill/>
          <a:ln w="9525">
            <a:noFill/>
            <a:miter lim="800000"/>
            <a:headEnd/>
            <a:tailEnd/>
          </a:ln>
        </p:spPr>
        <p:txBody>
          <a:bodyPr vert="horz" wrap="square" lIns="103986" tIns="51993" rIns="103986" bIns="51993" numCol="1" anchor="ctr" anchorCtr="0" compatLnSpc="1">
            <a:prstTxWarp prst="textNoShape">
              <a:avLst/>
            </a:prstTxWarp>
          </a:bodyPr>
          <a:lstStyle/>
          <a:p>
            <a:pPr lvl="0"/>
            <a:r>
              <a:rPr lang="pt-PT"/>
              <a:t>Clique para editar o estilo</a:t>
            </a:r>
          </a:p>
        </p:txBody>
      </p:sp>
      <p:sp>
        <p:nvSpPr>
          <p:cNvPr id="6" name="Line 10"/>
          <p:cNvSpPr>
            <a:spLocks noChangeShapeType="1"/>
          </p:cNvSpPr>
          <p:nvPr/>
        </p:nvSpPr>
        <p:spPr bwMode="auto">
          <a:xfrm>
            <a:off x="185544" y="1272284"/>
            <a:ext cx="11736075" cy="0"/>
          </a:xfrm>
          <a:prstGeom prst="line">
            <a:avLst/>
          </a:prstGeom>
          <a:noFill/>
          <a:ln w="19050">
            <a:solidFill>
              <a:srgbClr val="00B050"/>
            </a:solidFill>
            <a:round/>
            <a:headEnd/>
            <a:tailEnd/>
          </a:ln>
          <a:extLst>
            <a:ext uri="{909E8E84-426E-40DD-AFC4-6F175D3DCCD1}">
              <a14:hiddenFill xmlns:a14="http://schemas.microsoft.com/office/drawing/2010/main">
                <a:noFill/>
              </a14:hiddenFill>
            </a:ext>
          </a:extLst>
        </p:spPr>
        <p:txBody>
          <a:bodyPr lIns="103986" tIns="51993" rIns="103986" bIns="51993"/>
          <a:lstStyle/>
          <a:p>
            <a:pPr marL="0" marR="0" lvl="0" indent="0" defTabSz="1039856" eaLnBrk="1" fontAlgn="auto" latinLnBrk="0" hangingPunct="1">
              <a:lnSpc>
                <a:spcPct val="100000"/>
              </a:lnSpc>
              <a:spcBef>
                <a:spcPts val="0"/>
              </a:spcBef>
              <a:spcAft>
                <a:spcPts val="0"/>
              </a:spcAft>
              <a:buClrTx/>
              <a:buSzTx/>
              <a:buFontTx/>
              <a:buNone/>
              <a:tabLst/>
              <a:defRPr/>
            </a:pPr>
            <a:endParaRPr kumimoji="0" lang="pt-PT" sz="2000" b="0" i="0" u="none" strike="noStrike" kern="0" cap="none" spc="0" normalizeH="0" baseline="0" noProof="0">
              <a:ln>
                <a:noFill/>
              </a:ln>
              <a:solidFill>
                <a:sysClr val="windowText" lastClr="000000"/>
              </a:solidFill>
              <a:effectLst/>
              <a:uLnTx/>
              <a:uFillTx/>
            </a:endParaRPr>
          </a:p>
        </p:txBody>
      </p:sp>
      <p:pic>
        <p:nvPicPr>
          <p:cNvPr id="15" name="Imagem 1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95973" y="574453"/>
            <a:ext cx="1585278" cy="600517"/>
          </a:xfrm>
          <a:prstGeom prst="rect">
            <a:avLst/>
          </a:prstGeom>
        </p:spPr>
      </p:pic>
      <p:pic>
        <p:nvPicPr>
          <p:cNvPr id="16" name="Imagem 1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418" y="238692"/>
            <a:ext cx="1583705" cy="565495"/>
          </a:xfrm>
          <a:prstGeom prst="rect">
            <a:avLst/>
          </a:prstGeom>
        </p:spPr>
      </p:pic>
    </p:spTree>
  </p:cSld>
  <p:clrMap bg1="lt1" tx1="dk1" bg2="lt2" tx2="dk2" accent1="accent1" accent2="accent2" accent3="accent3" accent4="accent4" accent5="accent5" accent6="accent6" hlink="hlink" folHlink="folHlink"/>
  <p:sldLayoutIdLst>
    <p:sldLayoutId id="2147483715"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5000" kern="1200">
          <a:solidFill>
            <a:schemeClr val="tx1"/>
          </a:solidFill>
          <a:latin typeface="+mj-lt"/>
          <a:ea typeface="+mj-ea"/>
          <a:cs typeface="+mj-cs"/>
        </a:defRPr>
      </a:lvl1pPr>
      <a:lvl2pPr algn="ctr" rtl="0" eaLnBrk="0" fontAlgn="base" hangingPunct="0">
        <a:spcBef>
          <a:spcPct val="0"/>
        </a:spcBef>
        <a:spcAft>
          <a:spcPct val="0"/>
        </a:spcAft>
        <a:defRPr sz="5000">
          <a:solidFill>
            <a:schemeClr val="tx1"/>
          </a:solidFill>
          <a:latin typeface="Calibri" pitchFamily="34" charset="0"/>
        </a:defRPr>
      </a:lvl2pPr>
      <a:lvl3pPr algn="ctr" rtl="0" eaLnBrk="0" fontAlgn="base" hangingPunct="0">
        <a:spcBef>
          <a:spcPct val="0"/>
        </a:spcBef>
        <a:spcAft>
          <a:spcPct val="0"/>
        </a:spcAft>
        <a:defRPr sz="5000">
          <a:solidFill>
            <a:schemeClr val="tx1"/>
          </a:solidFill>
          <a:latin typeface="Calibri" pitchFamily="34" charset="0"/>
        </a:defRPr>
      </a:lvl3pPr>
      <a:lvl4pPr algn="ctr" rtl="0" eaLnBrk="0" fontAlgn="base" hangingPunct="0">
        <a:spcBef>
          <a:spcPct val="0"/>
        </a:spcBef>
        <a:spcAft>
          <a:spcPct val="0"/>
        </a:spcAft>
        <a:defRPr sz="5000">
          <a:solidFill>
            <a:schemeClr val="tx1"/>
          </a:solidFill>
          <a:latin typeface="Calibri" pitchFamily="34" charset="0"/>
        </a:defRPr>
      </a:lvl4pPr>
      <a:lvl5pPr algn="ctr" rtl="0" eaLnBrk="0" fontAlgn="base" hangingPunct="0">
        <a:spcBef>
          <a:spcPct val="0"/>
        </a:spcBef>
        <a:spcAft>
          <a:spcPct val="0"/>
        </a:spcAft>
        <a:defRPr sz="5000">
          <a:solidFill>
            <a:schemeClr val="tx1"/>
          </a:solidFill>
          <a:latin typeface="Calibri" pitchFamily="34" charset="0"/>
        </a:defRPr>
      </a:lvl5pPr>
      <a:lvl6pPr marL="519928" algn="ctr" rtl="0" fontAlgn="base">
        <a:spcBef>
          <a:spcPct val="0"/>
        </a:spcBef>
        <a:spcAft>
          <a:spcPct val="0"/>
        </a:spcAft>
        <a:defRPr sz="5000">
          <a:solidFill>
            <a:schemeClr val="tx1"/>
          </a:solidFill>
          <a:latin typeface="Calibri" pitchFamily="34" charset="0"/>
        </a:defRPr>
      </a:lvl6pPr>
      <a:lvl7pPr marL="1039856" algn="ctr" rtl="0" fontAlgn="base">
        <a:spcBef>
          <a:spcPct val="0"/>
        </a:spcBef>
        <a:spcAft>
          <a:spcPct val="0"/>
        </a:spcAft>
        <a:defRPr sz="5000">
          <a:solidFill>
            <a:schemeClr val="tx1"/>
          </a:solidFill>
          <a:latin typeface="Calibri" pitchFamily="34" charset="0"/>
        </a:defRPr>
      </a:lvl7pPr>
      <a:lvl8pPr marL="1559784" algn="ctr" rtl="0" fontAlgn="base">
        <a:spcBef>
          <a:spcPct val="0"/>
        </a:spcBef>
        <a:spcAft>
          <a:spcPct val="0"/>
        </a:spcAft>
        <a:defRPr sz="5000">
          <a:solidFill>
            <a:schemeClr val="tx1"/>
          </a:solidFill>
          <a:latin typeface="Calibri" pitchFamily="34" charset="0"/>
        </a:defRPr>
      </a:lvl8pPr>
      <a:lvl9pPr marL="2079711" algn="ctr" rtl="0" fontAlgn="base">
        <a:spcBef>
          <a:spcPct val="0"/>
        </a:spcBef>
        <a:spcAft>
          <a:spcPct val="0"/>
        </a:spcAft>
        <a:defRPr sz="5000">
          <a:solidFill>
            <a:schemeClr val="tx1"/>
          </a:solidFill>
          <a:latin typeface="Calibri" pitchFamily="34" charset="0"/>
        </a:defRPr>
      </a:lvl9pPr>
    </p:titleStyle>
    <p:bodyStyle>
      <a:lvl1pPr marL="389946" indent="-389946"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1pPr>
      <a:lvl2pPr marL="844883" indent="-324955"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2pPr>
      <a:lvl3pPr marL="1299820" indent="-259964"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3pPr>
      <a:lvl4pPr marL="1819747" indent="-259964" algn="l" rtl="0" eaLnBrk="0" fontAlgn="base" hangingPunct="0">
        <a:spcBef>
          <a:spcPct val="20000"/>
        </a:spcBef>
        <a:spcAft>
          <a:spcPct val="0"/>
        </a:spcAft>
        <a:buFont typeface="Arial" charset="0"/>
        <a:buChar char="–"/>
        <a:defRPr sz="2300" kern="1200">
          <a:solidFill>
            <a:schemeClr val="tx1"/>
          </a:solidFill>
          <a:latin typeface="+mn-lt"/>
          <a:ea typeface="+mn-ea"/>
          <a:cs typeface="+mn-cs"/>
        </a:defRPr>
      </a:lvl4pPr>
      <a:lvl5pPr marL="2339675" indent="-259964" algn="l" rtl="0" eaLnBrk="0" fontAlgn="base" hangingPunct="0">
        <a:spcBef>
          <a:spcPct val="20000"/>
        </a:spcBef>
        <a:spcAft>
          <a:spcPct val="0"/>
        </a:spcAft>
        <a:buFont typeface="Arial" charset="0"/>
        <a:buChar char="»"/>
        <a:defRPr sz="2300" kern="1200">
          <a:solidFill>
            <a:schemeClr val="tx1"/>
          </a:solidFill>
          <a:latin typeface="+mn-lt"/>
          <a:ea typeface="+mn-ea"/>
          <a:cs typeface="+mn-cs"/>
        </a:defRPr>
      </a:lvl5pPr>
      <a:lvl6pPr marL="2859603" indent="-259964" algn="l" defTabSz="10398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79531" indent="-259964" algn="l" defTabSz="10398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99459" indent="-259964" algn="l" defTabSz="10398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19387" indent="-259964" algn="l" defTabSz="10398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pt-PT"/>
      </a:defPPr>
      <a:lvl1pPr marL="0" algn="l" defTabSz="1039856" rtl="0" eaLnBrk="1" latinLnBrk="0" hangingPunct="1">
        <a:defRPr sz="2000" kern="1200">
          <a:solidFill>
            <a:schemeClr val="tx1"/>
          </a:solidFill>
          <a:latin typeface="+mn-lt"/>
          <a:ea typeface="+mn-ea"/>
          <a:cs typeface="+mn-cs"/>
        </a:defRPr>
      </a:lvl1pPr>
      <a:lvl2pPr marL="519928" algn="l" defTabSz="1039856" rtl="0" eaLnBrk="1" latinLnBrk="0" hangingPunct="1">
        <a:defRPr sz="2000" kern="1200">
          <a:solidFill>
            <a:schemeClr val="tx1"/>
          </a:solidFill>
          <a:latin typeface="+mn-lt"/>
          <a:ea typeface="+mn-ea"/>
          <a:cs typeface="+mn-cs"/>
        </a:defRPr>
      </a:lvl2pPr>
      <a:lvl3pPr marL="1039856" algn="l" defTabSz="1039856" rtl="0" eaLnBrk="1" latinLnBrk="0" hangingPunct="1">
        <a:defRPr sz="2000" kern="1200">
          <a:solidFill>
            <a:schemeClr val="tx1"/>
          </a:solidFill>
          <a:latin typeface="+mn-lt"/>
          <a:ea typeface="+mn-ea"/>
          <a:cs typeface="+mn-cs"/>
        </a:defRPr>
      </a:lvl3pPr>
      <a:lvl4pPr marL="1559784" algn="l" defTabSz="1039856" rtl="0" eaLnBrk="1" latinLnBrk="0" hangingPunct="1">
        <a:defRPr sz="2000" kern="1200">
          <a:solidFill>
            <a:schemeClr val="tx1"/>
          </a:solidFill>
          <a:latin typeface="+mn-lt"/>
          <a:ea typeface="+mn-ea"/>
          <a:cs typeface="+mn-cs"/>
        </a:defRPr>
      </a:lvl4pPr>
      <a:lvl5pPr marL="2079711" algn="l" defTabSz="1039856" rtl="0" eaLnBrk="1" latinLnBrk="0" hangingPunct="1">
        <a:defRPr sz="2000" kern="1200">
          <a:solidFill>
            <a:schemeClr val="tx1"/>
          </a:solidFill>
          <a:latin typeface="+mn-lt"/>
          <a:ea typeface="+mn-ea"/>
          <a:cs typeface="+mn-cs"/>
        </a:defRPr>
      </a:lvl5pPr>
      <a:lvl6pPr marL="2599639" algn="l" defTabSz="1039856" rtl="0" eaLnBrk="1" latinLnBrk="0" hangingPunct="1">
        <a:defRPr sz="2000" kern="1200">
          <a:solidFill>
            <a:schemeClr val="tx1"/>
          </a:solidFill>
          <a:latin typeface="+mn-lt"/>
          <a:ea typeface="+mn-ea"/>
          <a:cs typeface="+mn-cs"/>
        </a:defRPr>
      </a:lvl6pPr>
      <a:lvl7pPr marL="3119567" algn="l" defTabSz="1039856" rtl="0" eaLnBrk="1" latinLnBrk="0" hangingPunct="1">
        <a:defRPr sz="2000" kern="1200">
          <a:solidFill>
            <a:schemeClr val="tx1"/>
          </a:solidFill>
          <a:latin typeface="+mn-lt"/>
          <a:ea typeface="+mn-ea"/>
          <a:cs typeface="+mn-cs"/>
        </a:defRPr>
      </a:lvl7pPr>
      <a:lvl8pPr marL="3639495" algn="l" defTabSz="1039856" rtl="0" eaLnBrk="1" latinLnBrk="0" hangingPunct="1">
        <a:defRPr sz="2000" kern="1200">
          <a:solidFill>
            <a:schemeClr val="tx1"/>
          </a:solidFill>
          <a:latin typeface="+mn-lt"/>
          <a:ea typeface="+mn-ea"/>
          <a:cs typeface="+mn-cs"/>
        </a:defRPr>
      </a:lvl8pPr>
      <a:lvl9pPr marL="4159423" algn="l" defTabSz="1039856"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717355" y="3366517"/>
            <a:ext cx="4703024" cy="129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8006" tIns="49003" rIns="98006" bIns="49003" anchor="b"/>
          <a:lstStyle>
            <a:lvl1pPr defTabSz="863600" eaLnBrk="0" hangingPunct="0">
              <a:defRPr>
                <a:solidFill>
                  <a:schemeClr val="tx1"/>
                </a:solidFill>
                <a:latin typeface="Arial" charset="0"/>
              </a:defRPr>
            </a:lvl1pPr>
            <a:lvl2pPr marL="742950" indent="-285750" defTabSz="863600" eaLnBrk="0" hangingPunct="0">
              <a:defRPr>
                <a:solidFill>
                  <a:schemeClr val="tx1"/>
                </a:solidFill>
                <a:latin typeface="Arial" charset="0"/>
              </a:defRPr>
            </a:lvl2pPr>
            <a:lvl3pPr marL="1143000" indent="-228600" defTabSz="863600" eaLnBrk="0" hangingPunct="0">
              <a:defRPr>
                <a:solidFill>
                  <a:schemeClr val="tx1"/>
                </a:solidFill>
                <a:latin typeface="Arial" charset="0"/>
              </a:defRPr>
            </a:lvl3pPr>
            <a:lvl4pPr marL="1600200" indent="-228600" defTabSz="863600" eaLnBrk="0" hangingPunct="0">
              <a:defRPr>
                <a:solidFill>
                  <a:schemeClr val="tx1"/>
                </a:solidFill>
                <a:latin typeface="Arial" charset="0"/>
              </a:defRPr>
            </a:lvl4pPr>
            <a:lvl5pPr marL="2057400" indent="-228600" defTabSz="863600" eaLnBrk="0" hangingPunct="0">
              <a:defRPr>
                <a:solidFill>
                  <a:schemeClr val="tx1"/>
                </a:solidFill>
                <a:latin typeface="Arial" charset="0"/>
              </a:defRPr>
            </a:lvl5pPr>
            <a:lvl6pPr marL="2514600" indent="-228600" defTabSz="863600" eaLnBrk="0" fontAlgn="base" hangingPunct="0">
              <a:spcBef>
                <a:spcPct val="0"/>
              </a:spcBef>
              <a:spcAft>
                <a:spcPct val="0"/>
              </a:spcAft>
              <a:defRPr>
                <a:solidFill>
                  <a:schemeClr val="tx1"/>
                </a:solidFill>
                <a:latin typeface="Arial" charset="0"/>
              </a:defRPr>
            </a:lvl6pPr>
            <a:lvl7pPr marL="2971800" indent="-228600" defTabSz="863600" eaLnBrk="0" fontAlgn="base" hangingPunct="0">
              <a:spcBef>
                <a:spcPct val="0"/>
              </a:spcBef>
              <a:spcAft>
                <a:spcPct val="0"/>
              </a:spcAft>
              <a:defRPr>
                <a:solidFill>
                  <a:schemeClr val="tx1"/>
                </a:solidFill>
                <a:latin typeface="Arial" charset="0"/>
              </a:defRPr>
            </a:lvl7pPr>
            <a:lvl8pPr marL="3429000" indent="-228600" defTabSz="863600" eaLnBrk="0" fontAlgn="base" hangingPunct="0">
              <a:spcBef>
                <a:spcPct val="0"/>
              </a:spcBef>
              <a:spcAft>
                <a:spcPct val="0"/>
              </a:spcAft>
              <a:defRPr>
                <a:solidFill>
                  <a:schemeClr val="tx1"/>
                </a:solidFill>
                <a:latin typeface="Arial" charset="0"/>
              </a:defRPr>
            </a:lvl8pPr>
            <a:lvl9pPr marL="3886200" indent="-228600" defTabSz="863600" eaLnBrk="0" fontAlgn="base" hangingPunct="0">
              <a:spcBef>
                <a:spcPct val="0"/>
              </a:spcBef>
              <a:spcAft>
                <a:spcPct val="0"/>
              </a:spcAft>
              <a:defRPr>
                <a:solidFill>
                  <a:schemeClr val="tx1"/>
                </a:solidFill>
                <a:latin typeface="Arial" charset="0"/>
              </a:defRPr>
            </a:lvl9pPr>
          </a:lstStyle>
          <a:p>
            <a:pPr algn="ctr" eaLnBrk="1" hangingPunct="1"/>
            <a:r>
              <a:rPr lang="pt-PT" sz="3200" b="1" dirty="0">
                <a:solidFill>
                  <a:schemeClr val="tx2"/>
                </a:solidFill>
                <a:latin typeface="+mn-lt"/>
              </a:rPr>
              <a:t>Luís Pisco</a:t>
            </a:r>
            <a:endParaRPr lang="pt-PT" b="1" dirty="0">
              <a:solidFill>
                <a:schemeClr val="tx2"/>
              </a:solidFill>
              <a:latin typeface="+mn-lt"/>
            </a:endParaRPr>
          </a:p>
          <a:p>
            <a:pPr algn="ctr" eaLnBrk="1" hangingPunct="1"/>
            <a:r>
              <a:rPr lang="pt-PT" b="1" dirty="0">
                <a:solidFill>
                  <a:schemeClr val="tx2"/>
                </a:solidFill>
                <a:latin typeface="+mn-lt"/>
              </a:rPr>
              <a:t>ARSLVT</a:t>
            </a:r>
          </a:p>
        </p:txBody>
      </p:sp>
      <p:sp>
        <p:nvSpPr>
          <p:cNvPr id="9" name="Text Box 4"/>
          <p:cNvSpPr txBox="1">
            <a:spLocks noChangeArrowheads="1"/>
          </p:cNvSpPr>
          <p:nvPr/>
        </p:nvSpPr>
        <p:spPr bwMode="auto">
          <a:xfrm>
            <a:off x="3613082" y="5208758"/>
            <a:ext cx="4890520" cy="80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006" tIns="49003" rIns="98006" bIns="49003">
            <a:spAutoFit/>
          </a:bodyPr>
          <a:lstStyle>
            <a:lvl1pPr defTabSz="863600" eaLnBrk="0" hangingPunct="0">
              <a:defRPr>
                <a:solidFill>
                  <a:schemeClr val="tx1"/>
                </a:solidFill>
                <a:latin typeface="Arial" charset="0"/>
              </a:defRPr>
            </a:lvl1pPr>
            <a:lvl2pPr marL="742950" indent="-285750" defTabSz="863600" eaLnBrk="0" hangingPunct="0">
              <a:defRPr>
                <a:solidFill>
                  <a:schemeClr val="tx1"/>
                </a:solidFill>
                <a:latin typeface="Arial" charset="0"/>
              </a:defRPr>
            </a:lvl2pPr>
            <a:lvl3pPr marL="1143000" indent="-228600" defTabSz="863600" eaLnBrk="0" hangingPunct="0">
              <a:defRPr>
                <a:solidFill>
                  <a:schemeClr val="tx1"/>
                </a:solidFill>
                <a:latin typeface="Arial" charset="0"/>
              </a:defRPr>
            </a:lvl3pPr>
            <a:lvl4pPr marL="1600200" indent="-228600" defTabSz="863600" eaLnBrk="0" hangingPunct="0">
              <a:defRPr>
                <a:solidFill>
                  <a:schemeClr val="tx1"/>
                </a:solidFill>
                <a:latin typeface="Arial" charset="0"/>
              </a:defRPr>
            </a:lvl4pPr>
            <a:lvl5pPr marL="2057400" indent="-228600" defTabSz="863600" eaLnBrk="0" hangingPunct="0">
              <a:defRPr>
                <a:solidFill>
                  <a:schemeClr val="tx1"/>
                </a:solidFill>
                <a:latin typeface="Arial" charset="0"/>
              </a:defRPr>
            </a:lvl5pPr>
            <a:lvl6pPr marL="2514600" indent="-228600" defTabSz="863600" eaLnBrk="0" fontAlgn="base" hangingPunct="0">
              <a:spcBef>
                <a:spcPct val="0"/>
              </a:spcBef>
              <a:spcAft>
                <a:spcPct val="0"/>
              </a:spcAft>
              <a:defRPr>
                <a:solidFill>
                  <a:schemeClr val="tx1"/>
                </a:solidFill>
                <a:latin typeface="Arial" charset="0"/>
              </a:defRPr>
            </a:lvl6pPr>
            <a:lvl7pPr marL="2971800" indent="-228600" defTabSz="863600" eaLnBrk="0" fontAlgn="base" hangingPunct="0">
              <a:spcBef>
                <a:spcPct val="0"/>
              </a:spcBef>
              <a:spcAft>
                <a:spcPct val="0"/>
              </a:spcAft>
              <a:defRPr>
                <a:solidFill>
                  <a:schemeClr val="tx1"/>
                </a:solidFill>
                <a:latin typeface="Arial" charset="0"/>
              </a:defRPr>
            </a:lvl7pPr>
            <a:lvl8pPr marL="3429000" indent="-228600" defTabSz="863600" eaLnBrk="0" fontAlgn="base" hangingPunct="0">
              <a:spcBef>
                <a:spcPct val="0"/>
              </a:spcBef>
              <a:spcAft>
                <a:spcPct val="0"/>
              </a:spcAft>
              <a:defRPr>
                <a:solidFill>
                  <a:schemeClr val="tx1"/>
                </a:solidFill>
                <a:latin typeface="Arial" charset="0"/>
              </a:defRPr>
            </a:lvl8pPr>
            <a:lvl9pPr marL="3886200" indent="-228600" defTabSz="863600" eaLnBrk="0" fontAlgn="base" hangingPunct="0">
              <a:spcBef>
                <a:spcPct val="0"/>
              </a:spcBef>
              <a:spcAft>
                <a:spcPct val="0"/>
              </a:spcAft>
              <a:defRPr>
                <a:solidFill>
                  <a:schemeClr val="tx1"/>
                </a:solidFill>
                <a:latin typeface="Arial" charset="0"/>
              </a:defRPr>
            </a:lvl9pPr>
          </a:lstStyle>
          <a:p>
            <a:pPr algn="ctr" eaLnBrk="1" hangingPunct="1"/>
            <a:r>
              <a:rPr lang="pt-PT" sz="2300" b="1" dirty="0">
                <a:solidFill>
                  <a:srgbClr val="92D050"/>
                </a:solidFill>
              </a:rPr>
              <a:t>Rio de Janeiro – </a:t>
            </a:r>
            <a:r>
              <a:rPr lang="pt-PT" sz="2300" b="1" dirty="0" err="1">
                <a:solidFill>
                  <a:srgbClr val="92D050"/>
                </a:solidFill>
              </a:rPr>
              <a:t>Unigranrio</a:t>
            </a:r>
            <a:endParaRPr lang="pt-PT" sz="2300" b="1" dirty="0">
              <a:solidFill>
                <a:srgbClr val="92D050"/>
              </a:solidFill>
            </a:endParaRPr>
          </a:p>
          <a:p>
            <a:pPr algn="ctr" eaLnBrk="1" hangingPunct="1"/>
            <a:r>
              <a:rPr lang="pt-PT" sz="2300" b="1" dirty="0">
                <a:solidFill>
                  <a:srgbClr val="92D050"/>
                </a:solidFill>
              </a:rPr>
              <a:t>5 de novembro de 2021</a:t>
            </a:r>
          </a:p>
        </p:txBody>
      </p:sp>
      <p:sp>
        <p:nvSpPr>
          <p:cNvPr id="2" name="Rectângulo 1"/>
          <p:cNvSpPr/>
          <p:nvPr/>
        </p:nvSpPr>
        <p:spPr>
          <a:xfrm>
            <a:off x="0" y="144416"/>
            <a:ext cx="4321807" cy="1055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3986" tIns="51993" rIns="103986" bIns="51993" rtlCol="0" anchor="ctr"/>
          <a:lstStyle/>
          <a:p>
            <a:pPr algn="ctr"/>
            <a:endParaRPr lang="en-GB"/>
          </a:p>
        </p:txBody>
      </p:sp>
      <p:sp>
        <p:nvSpPr>
          <p:cNvPr id="10" name="Rectangle 6"/>
          <p:cNvSpPr>
            <a:spLocks noChangeArrowheads="1"/>
          </p:cNvSpPr>
          <p:nvPr/>
        </p:nvSpPr>
        <p:spPr bwMode="auto">
          <a:xfrm>
            <a:off x="0" y="310544"/>
            <a:ext cx="12187238" cy="59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3933" tIns="51964" rIns="103933" bIns="51964">
            <a:spAutoFit/>
          </a:bodyPr>
          <a:lstStyle/>
          <a:p>
            <a:pPr algn="ctr"/>
            <a:r>
              <a:rPr lang="pt-PT" sz="3200" dirty="0">
                <a:solidFill>
                  <a:schemeClr val="accent5">
                    <a:lumMod val="75000"/>
                  </a:schemeClr>
                </a:solidFill>
              </a:rPr>
              <a:t>ADMINISTRAÇÃO REGIONAL DE SAÚDE DE LISBOA E VALE DO TEJO</a:t>
            </a:r>
          </a:p>
        </p:txBody>
      </p:sp>
      <p:sp>
        <p:nvSpPr>
          <p:cNvPr id="6" name="Rectangle 6"/>
          <p:cNvSpPr>
            <a:spLocks noChangeArrowheads="1"/>
          </p:cNvSpPr>
          <p:nvPr/>
        </p:nvSpPr>
        <p:spPr bwMode="auto">
          <a:xfrm>
            <a:off x="794" y="1782341"/>
            <a:ext cx="12187238" cy="108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3933" tIns="51964" rIns="103933" bIns="51964">
            <a:spAutoFit/>
          </a:bodyPr>
          <a:lstStyle/>
          <a:p>
            <a:pPr algn="ctr"/>
            <a:r>
              <a:rPr lang="pt-PT" sz="3200" dirty="0">
                <a:solidFill>
                  <a:schemeClr val="accent5">
                    <a:lumMod val="75000"/>
                  </a:schemeClr>
                </a:solidFill>
              </a:rPr>
              <a:t>Saúde Oral em </a:t>
            </a:r>
          </a:p>
          <a:p>
            <a:pPr algn="ctr"/>
            <a:r>
              <a:rPr lang="pt-PT" sz="3200" dirty="0">
                <a:solidFill>
                  <a:schemeClr val="accent5">
                    <a:lumMod val="75000"/>
                  </a:schemeClr>
                </a:solidFill>
              </a:rPr>
              <a:t>Lisboa e Vale do Tejo</a:t>
            </a:r>
          </a:p>
        </p:txBody>
      </p:sp>
      <p:pic>
        <p:nvPicPr>
          <p:cNvPr id="7" name="Imagem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37434" y="6290819"/>
            <a:ext cx="3312369" cy="565495"/>
          </a:xfrm>
          <a:prstGeom prst="rect">
            <a:avLst/>
          </a:prstGeom>
        </p:spPr>
      </p:pic>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3367" y="5995832"/>
            <a:ext cx="2039834" cy="764117"/>
          </a:xfrm>
          <a:prstGeom prst="rect">
            <a:avLst/>
          </a:prstGeom>
        </p:spPr>
      </p:pic>
      <p:pic>
        <p:nvPicPr>
          <p:cNvPr id="12" name="Image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62" y="6280739"/>
            <a:ext cx="2088232" cy="565495"/>
          </a:xfrm>
          <a:prstGeom prst="rect">
            <a:avLst/>
          </a:prstGeom>
        </p:spPr>
      </p:pic>
      <p:sp>
        <p:nvSpPr>
          <p:cNvPr id="13" name="Forma livre 12"/>
          <p:cNvSpPr/>
          <p:nvPr/>
        </p:nvSpPr>
        <p:spPr bwMode="ltGray">
          <a:xfrm rot="5400000">
            <a:off x="5673748" y="322085"/>
            <a:ext cx="839744" cy="12187239"/>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3986" tIns="51993" rIns="103986" bIns="51993" rtlCol="0" anchor="ctr"/>
          <a:lstStyle/>
          <a:p>
            <a:pPr algn="ctr"/>
            <a:endParaRPr lang="en-GB" dirty="0"/>
          </a:p>
        </p:txBody>
      </p:sp>
      <p:sp>
        <p:nvSpPr>
          <p:cNvPr id="14" name="Rectângulo 72"/>
          <p:cNvSpPr/>
          <p:nvPr/>
        </p:nvSpPr>
        <p:spPr bwMode="ltGray">
          <a:xfrm rot="5400000">
            <a:off x="5584404" y="274215"/>
            <a:ext cx="1018432" cy="12187239"/>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3986" tIns="51993" rIns="103986" bIns="51993" rtlCol="0" anchor="ctr"/>
          <a:lstStyle/>
          <a:p>
            <a:pPr lvl="0" algn="ctr"/>
            <a:endParaRPr lang="en-GB" dirty="0"/>
          </a:p>
        </p:txBody>
      </p:sp>
      <p:sp>
        <p:nvSpPr>
          <p:cNvPr id="3" name="Rectangle 2">
            <a:extLst>
              <a:ext uri="{FF2B5EF4-FFF2-40B4-BE49-F238E27FC236}">
                <a16:creationId xmlns:a16="http://schemas.microsoft.com/office/drawing/2014/main" id="{5108B97F-9793-47CF-8403-910ED108A3ED}"/>
              </a:ext>
            </a:extLst>
          </p:cNvPr>
          <p:cNvSpPr>
            <a:spLocks noChangeArrowheads="1"/>
          </p:cNvSpPr>
          <p:nvPr/>
        </p:nvSpPr>
        <p:spPr bwMode="auto">
          <a:xfrm>
            <a:off x="8109843" y="977769"/>
            <a:ext cx="12187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02612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306282-14BD-4AC1-A569-3EF9DF44098F}"/>
              </a:ext>
            </a:extLst>
          </p:cNvPr>
          <p:cNvSpPr>
            <a:spLocks noGrp="1"/>
          </p:cNvSpPr>
          <p:nvPr>
            <p:ph type="title"/>
          </p:nvPr>
        </p:nvSpPr>
        <p:spPr/>
        <p:txBody>
          <a:bodyPr/>
          <a:lstStyle/>
          <a:p>
            <a:pPr eaLnBrk="1" hangingPunct="1"/>
            <a:r>
              <a:rPr lang="pt-PT" sz="3600" dirty="0">
                <a:solidFill>
                  <a:schemeClr val="accent5">
                    <a:lumMod val="75000"/>
                  </a:schemeClr>
                </a:solidFill>
              </a:rPr>
              <a:t>Relatório do Orçamento do Estado para 2008</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E2A73C38-C441-442C-A3B4-D03362DB434A}"/>
              </a:ext>
            </a:extLst>
          </p:cNvPr>
          <p:cNvSpPr>
            <a:spLocks noGrp="1"/>
          </p:cNvSpPr>
          <p:nvPr>
            <p:ph idx="1"/>
          </p:nvPr>
        </p:nvSpPr>
        <p:spPr>
          <a:xfrm>
            <a:off x="837036" y="2070374"/>
            <a:ext cx="10297144" cy="3528392"/>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PT" sz="2800" dirty="0"/>
              <a:t>Em Outubro, o Governo através do seu Relatório do Orçamento do Estado para 2008, assume que a saúde oral é um dos domínios prioritários da saúde, especialmente focalizado na prevenção da doença, de modo a que alguns segmentos da população, em especial as grávidas, as crianças e os idosos de baixos rendimentos, possam ter dentes saudáveis.</a:t>
            </a:r>
            <a:endParaRPr lang="en-US" sz="2800" dirty="0"/>
          </a:p>
        </p:txBody>
      </p:sp>
    </p:spTree>
    <p:extLst>
      <p:ext uri="{BB962C8B-B14F-4D97-AF65-F5344CB8AC3E}">
        <p14:creationId xmlns:p14="http://schemas.microsoft.com/office/powerpoint/2010/main" val="249750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306282-14BD-4AC1-A569-3EF9DF44098F}"/>
              </a:ext>
            </a:extLst>
          </p:cNvPr>
          <p:cNvSpPr>
            <a:spLocks noGrp="1"/>
          </p:cNvSpPr>
          <p:nvPr>
            <p:ph type="title"/>
          </p:nvPr>
        </p:nvSpPr>
        <p:spPr/>
        <p:txBody>
          <a:bodyPr/>
          <a:lstStyle/>
          <a:p>
            <a:pPr eaLnBrk="1" hangingPunct="1"/>
            <a:r>
              <a:rPr lang="pt-PT" sz="3600" dirty="0">
                <a:solidFill>
                  <a:schemeClr val="accent5">
                    <a:lumMod val="75000"/>
                  </a:schemeClr>
                </a:solidFill>
              </a:rPr>
              <a:t>Relatório do Orçamento do Estado para 2008</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E2A73C38-C441-442C-A3B4-D03362DB434A}"/>
              </a:ext>
            </a:extLst>
          </p:cNvPr>
          <p:cNvSpPr>
            <a:spLocks noGrp="1"/>
          </p:cNvSpPr>
          <p:nvPr>
            <p:ph idx="1"/>
          </p:nvPr>
        </p:nvSpPr>
        <p:spPr>
          <a:xfrm>
            <a:off x="981051" y="1710333"/>
            <a:ext cx="10873207" cy="4606364"/>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PT" sz="2800" dirty="0"/>
              <a:t>Para fazer face aos novos desafios assumidos, foram implementados três projetos, designados por, </a:t>
            </a:r>
          </a:p>
          <a:p>
            <a:pPr marL="909873" lvl="3" indent="-389946" defTabSz="1103183">
              <a:lnSpc>
                <a:spcPct val="114000"/>
              </a:lnSpc>
              <a:buClr>
                <a:srgbClr val="006666"/>
              </a:buClr>
              <a:buSzPct val="120000"/>
              <a:buFont typeface="Wingdings" panose="05000000000000000000" pitchFamily="2" charset="2"/>
              <a:buChar char="§"/>
            </a:pPr>
            <a:r>
              <a:rPr lang="pt-PT" sz="2800" b="1" dirty="0"/>
              <a:t>Saúde Oral na Criança e Jovem </a:t>
            </a:r>
            <a:r>
              <a:rPr lang="pt-PT" sz="2800" dirty="0"/>
              <a:t>(SOCJ), </a:t>
            </a:r>
          </a:p>
          <a:p>
            <a:pPr marL="909873" lvl="3" indent="-389946" defTabSz="1103183">
              <a:lnSpc>
                <a:spcPct val="114000"/>
              </a:lnSpc>
              <a:buClr>
                <a:srgbClr val="006666"/>
              </a:buClr>
              <a:buSzPct val="120000"/>
              <a:buFont typeface="Wingdings" panose="05000000000000000000" pitchFamily="2" charset="2"/>
              <a:buChar char="§"/>
            </a:pPr>
            <a:r>
              <a:rPr lang="pt-PT" sz="2800" b="1" dirty="0"/>
              <a:t>Saúde Oral na Grávida </a:t>
            </a:r>
            <a:r>
              <a:rPr lang="pt-PT" sz="2800" dirty="0"/>
              <a:t>(SOG) e </a:t>
            </a:r>
          </a:p>
          <a:p>
            <a:pPr marL="909873" lvl="3" indent="-389946" defTabSz="1103183">
              <a:lnSpc>
                <a:spcPct val="114000"/>
              </a:lnSpc>
              <a:buClr>
                <a:srgbClr val="006666"/>
              </a:buClr>
              <a:buSzPct val="120000"/>
              <a:buFont typeface="Wingdings" panose="05000000000000000000" pitchFamily="2" charset="2"/>
              <a:buChar char="§"/>
            </a:pPr>
            <a:r>
              <a:rPr lang="pt-PT" sz="2800" b="1" dirty="0"/>
              <a:t>Saúde Oral na Pessoa Idosa </a:t>
            </a:r>
            <a:r>
              <a:rPr lang="pt-PT" sz="2800" dirty="0"/>
              <a:t>(SOPI), </a:t>
            </a:r>
          </a:p>
          <a:p>
            <a:pPr marL="389946" lvl="2" indent="-389946" defTabSz="1103183">
              <a:lnSpc>
                <a:spcPct val="114000"/>
              </a:lnSpc>
              <a:buClr>
                <a:srgbClr val="006666"/>
              </a:buClr>
              <a:buSzPct val="120000"/>
              <a:buFont typeface="Wingdings" panose="05000000000000000000" pitchFamily="2" charset="2"/>
              <a:buChar char="§"/>
            </a:pPr>
            <a:r>
              <a:rPr lang="pt-PT" sz="2800" dirty="0"/>
              <a:t>para o que foram criadas as condições técnicas e financeiras para o seu desenvolvimento (Despacho nº 4324/2008 do Gabinete do Ministro, de 22 de Janeiro).</a:t>
            </a:r>
            <a:endParaRPr lang="en-US" sz="2800" dirty="0"/>
          </a:p>
          <a:p>
            <a:endParaRPr lang="en-US" dirty="0"/>
          </a:p>
        </p:txBody>
      </p:sp>
    </p:spTree>
    <p:extLst>
      <p:ext uri="{BB962C8B-B14F-4D97-AF65-F5344CB8AC3E}">
        <p14:creationId xmlns:p14="http://schemas.microsoft.com/office/powerpoint/2010/main" val="331298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057C49-3F56-4FE9-83C3-DB42C4E7E5E9}"/>
              </a:ext>
            </a:extLst>
          </p:cNvPr>
          <p:cNvSpPr>
            <a:spLocks noGrp="1"/>
          </p:cNvSpPr>
          <p:nvPr>
            <p:ph type="title"/>
          </p:nvPr>
        </p:nvSpPr>
        <p:spPr/>
        <p:txBody>
          <a:bodyPr/>
          <a:lstStyle/>
          <a:p>
            <a:r>
              <a:rPr lang="pt-PT" sz="3600" dirty="0">
                <a:solidFill>
                  <a:schemeClr val="accent5">
                    <a:lumMod val="75000"/>
                  </a:schemeClr>
                </a:solidFill>
              </a:rPr>
              <a:t>Alargamento do PNPSO</a:t>
            </a:r>
            <a:endParaRPr lang="en-US" sz="3600" dirty="0">
              <a:solidFill>
                <a:schemeClr val="accent5">
                  <a:lumMod val="75000"/>
                </a:schemeClr>
              </a:solidFill>
            </a:endParaRPr>
          </a:p>
        </p:txBody>
      </p:sp>
      <p:pic>
        <p:nvPicPr>
          <p:cNvPr id="9" name="Imagem 8">
            <a:extLst>
              <a:ext uri="{FF2B5EF4-FFF2-40B4-BE49-F238E27FC236}">
                <a16:creationId xmlns:a16="http://schemas.microsoft.com/office/drawing/2014/main" id="{A3AEFBD4-BC1B-45DB-83B2-B527C6759C24}"/>
              </a:ext>
            </a:extLst>
          </p:cNvPr>
          <p:cNvPicPr>
            <a:picLocks noChangeAspect="1"/>
          </p:cNvPicPr>
          <p:nvPr/>
        </p:nvPicPr>
        <p:blipFill>
          <a:blip r:embed="rId2"/>
          <a:stretch>
            <a:fillRect/>
          </a:stretch>
        </p:blipFill>
        <p:spPr>
          <a:xfrm>
            <a:off x="404987" y="1494309"/>
            <a:ext cx="7074468" cy="5040560"/>
          </a:xfrm>
          <a:prstGeom prst="rect">
            <a:avLst/>
          </a:prstGeom>
          <a:ln>
            <a:noFill/>
          </a:ln>
          <a:effectLst>
            <a:outerShdw blurRad="190500" algn="tl" rotWithShape="0">
              <a:srgbClr val="000000">
                <a:alpha val="70000"/>
              </a:srgbClr>
            </a:outerShdw>
          </a:effectLst>
        </p:spPr>
      </p:pic>
      <p:pic>
        <p:nvPicPr>
          <p:cNvPr id="5" name="Imagem 4">
            <a:extLst>
              <a:ext uri="{FF2B5EF4-FFF2-40B4-BE49-F238E27FC236}">
                <a16:creationId xmlns:a16="http://schemas.microsoft.com/office/drawing/2014/main" id="{54615705-4BBC-4599-80A0-2DCB778C6021}"/>
              </a:ext>
            </a:extLst>
          </p:cNvPr>
          <p:cNvPicPr>
            <a:picLocks noChangeAspect="1"/>
          </p:cNvPicPr>
          <p:nvPr/>
        </p:nvPicPr>
        <p:blipFill>
          <a:blip r:embed="rId3"/>
          <a:stretch>
            <a:fillRect/>
          </a:stretch>
        </p:blipFill>
        <p:spPr>
          <a:xfrm>
            <a:off x="4327900" y="3510533"/>
            <a:ext cx="7454351" cy="30243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4801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10B738-EB37-4B03-9D0B-0579A8578BAD}"/>
              </a:ext>
            </a:extLst>
          </p:cNvPr>
          <p:cNvSpPr>
            <a:spLocks noGrp="1"/>
          </p:cNvSpPr>
          <p:nvPr>
            <p:ph type="title"/>
          </p:nvPr>
        </p:nvSpPr>
        <p:spPr>
          <a:xfrm>
            <a:off x="2830995" y="44573"/>
            <a:ext cx="9167280" cy="1146175"/>
          </a:xfrm>
        </p:spPr>
        <p:txBody>
          <a:bodyPr/>
          <a:lstStyle/>
          <a:p>
            <a:pPr eaLnBrk="1" hangingPunct="1"/>
            <a:r>
              <a:rPr lang="pt-BR" sz="3600" dirty="0">
                <a:solidFill>
                  <a:schemeClr val="accent5">
                    <a:lumMod val="75000"/>
                  </a:schemeClr>
                </a:solidFill>
              </a:rPr>
              <a:t>Programa Nacional de Promoção da Saúde Oral</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EF8230F6-1960-4CA1-8B8E-9F321F4B92F6}"/>
              </a:ext>
            </a:extLst>
          </p:cNvPr>
          <p:cNvSpPr>
            <a:spLocks noGrp="1"/>
          </p:cNvSpPr>
          <p:nvPr>
            <p:ph idx="1"/>
          </p:nvPr>
        </p:nvSpPr>
        <p:spPr>
          <a:xfrm>
            <a:off x="909043" y="1998365"/>
            <a:ext cx="10668833" cy="4248472"/>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Posterior e gradualmente o Programa Nacional de Promoção da Saúde Oral foi sendo alargado a outros grupos vulneráveis, nomeadamente os seguintes: </a:t>
            </a:r>
          </a:p>
          <a:p>
            <a:pPr marL="389946" lvl="2" indent="-389946" defTabSz="1103183">
              <a:lnSpc>
                <a:spcPct val="114000"/>
              </a:lnSpc>
              <a:buClr>
                <a:srgbClr val="006666"/>
              </a:buClr>
              <a:buSzPct val="120000"/>
              <a:buFont typeface="Wingdings" panose="05000000000000000000" pitchFamily="2" charset="2"/>
              <a:buChar char="§"/>
            </a:pPr>
            <a:r>
              <a:rPr lang="pt-BR" sz="2800" dirty="0"/>
              <a:t>A partir de 2010 - aos doentes infetados pelo VIH/SIDA, para além dos três segmentos populacionais já incluídos. </a:t>
            </a:r>
          </a:p>
          <a:p>
            <a:pPr marL="389946" lvl="2" indent="-389946" defTabSz="1103183">
              <a:lnSpc>
                <a:spcPct val="114000"/>
              </a:lnSpc>
              <a:buClr>
                <a:srgbClr val="006666"/>
              </a:buClr>
              <a:buSzPct val="120000"/>
              <a:buFont typeface="Wingdings" panose="05000000000000000000" pitchFamily="2" charset="2"/>
              <a:buChar char="§"/>
            </a:pPr>
            <a:r>
              <a:rPr lang="pt-BR" sz="2800" dirty="0"/>
              <a:t>A partir de 1 de março de 2016 - os utentes infetados com o vírus VIH/SIDA que já tenham sido abrangidos pelo Programa Nacional de Promoção da Saúde Oral têm acesso a novos ciclos de tratamento. </a:t>
            </a:r>
          </a:p>
        </p:txBody>
      </p:sp>
    </p:spTree>
    <p:extLst>
      <p:ext uri="{BB962C8B-B14F-4D97-AF65-F5344CB8AC3E}">
        <p14:creationId xmlns:p14="http://schemas.microsoft.com/office/powerpoint/2010/main" val="727625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10B738-EB37-4B03-9D0B-0579A8578BAD}"/>
              </a:ext>
            </a:extLst>
          </p:cNvPr>
          <p:cNvSpPr>
            <a:spLocks noGrp="1"/>
          </p:cNvSpPr>
          <p:nvPr>
            <p:ph type="title"/>
          </p:nvPr>
        </p:nvSpPr>
        <p:spPr>
          <a:xfrm>
            <a:off x="2830995" y="44573"/>
            <a:ext cx="9167280" cy="1146175"/>
          </a:xfrm>
        </p:spPr>
        <p:txBody>
          <a:bodyPr/>
          <a:lstStyle/>
          <a:p>
            <a:pPr eaLnBrk="1" hangingPunct="1"/>
            <a:r>
              <a:rPr lang="pt-BR" sz="3600" dirty="0">
                <a:solidFill>
                  <a:schemeClr val="accent5">
                    <a:lumMod val="75000"/>
                  </a:schemeClr>
                </a:solidFill>
              </a:rPr>
              <a:t>Programa Nacional de Promoção da Saúde Oral</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EF8230F6-1960-4CA1-8B8E-9F321F4B92F6}"/>
              </a:ext>
            </a:extLst>
          </p:cNvPr>
          <p:cNvSpPr>
            <a:spLocks noGrp="1"/>
          </p:cNvSpPr>
          <p:nvPr>
            <p:ph idx="1"/>
          </p:nvPr>
        </p:nvSpPr>
        <p:spPr>
          <a:xfrm>
            <a:off x="1086150" y="1706528"/>
            <a:ext cx="10014937" cy="5125949"/>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O primeiro ciclo permite a utilização de até seis cheques-dentista e os ciclos de tratamento seguintes, que podem ser repetidos com uma periodicidade não inferior a 24 meses, permitem a emissão de até mais dois cheques-dentista por ciclo.</a:t>
            </a:r>
            <a:endParaRPr lang="en-US" sz="2800" dirty="0"/>
          </a:p>
        </p:txBody>
      </p:sp>
    </p:spTree>
    <p:extLst>
      <p:ext uri="{BB962C8B-B14F-4D97-AF65-F5344CB8AC3E}">
        <p14:creationId xmlns:p14="http://schemas.microsoft.com/office/powerpoint/2010/main" val="4055177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FC6B46-3754-42F7-84E4-370F2E6DB7D5}"/>
              </a:ext>
            </a:extLst>
          </p:cNvPr>
          <p:cNvSpPr>
            <a:spLocks noGrp="1"/>
          </p:cNvSpPr>
          <p:nvPr>
            <p:ph type="title"/>
          </p:nvPr>
        </p:nvSpPr>
        <p:spPr>
          <a:xfrm>
            <a:off x="2830995" y="44573"/>
            <a:ext cx="9095272" cy="1146175"/>
          </a:xfrm>
        </p:spPr>
        <p:txBody>
          <a:bodyPr/>
          <a:lstStyle/>
          <a:p>
            <a:r>
              <a:rPr lang="pt-BR" sz="3600" dirty="0">
                <a:solidFill>
                  <a:schemeClr val="accent5">
                    <a:lumMod val="75000"/>
                  </a:schemeClr>
                </a:solidFill>
              </a:rPr>
              <a:t>Programa Nacional de Promoção da Saúde Oral</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D7E0E944-7119-492C-8BE2-DA68090674FB}"/>
              </a:ext>
            </a:extLst>
          </p:cNvPr>
          <p:cNvSpPr>
            <a:spLocks noGrp="1"/>
          </p:cNvSpPr>
          <p:nvPr>
            <p:ph idx="1"/>
          </p:nvPr>
        </p:nvSpPr>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A partir de 1 de agosto de 2013 os jovens da coorte dos 15 anos completos, que aos 13 anos de idade utilizaram cheque-dentista ou documento de referenciação para higiene oral, são abrangidos por novo alargamento, que se traduz na possibilidade de emissão de um cheque-dentista. </a:t>
            </a:r>
          </a:p>
          <a:p>
            <a:pPr marL="389946" lvl="2" indent="-389946" defTabSz="1103183">
              <a:lnSpc>
                <a:spcPct val="114000"/>
              </a:lnSpc>
              <a:buClr>
                <a:srgbClr val="006666"/>
              </a:buClr>
              <a:buSzPct val="120000"/>
              <a:buFont typeface="Wingdings" panose="05000000000000000000" pitchFamily="2" charset="2"/>
              <a:buChar char="§"/>
            </a:pPr>
            <a:r>
              <a:rPr lang="pt-BR" sz="2800" dirty="0"/>
              <a:t>Os jovens de 18 anos que tenham sido beneficiários do PNPSO e concluído o plano de tratamentos aos 16 anos, pelo Despacho n.º 1288 de Novembro de 2015 passam também a ter acesso a um cheque para os tratamentos dentários necessários. </a:t>
            </a:r>
            <a:endParaRPr lang="en-US" sz="2800" dirty="0"/>
          </a:p>
        </p:txBody>
      </p:sp>
    </p:spTree>
    <p:extLst>
      <p:ext uri="{BB962C8B-B14F-4D97-AF65-F5344CB8AC3E}">
        <p14:creationId xmlns:p14="http://schemas.microsoft.com/office/powerpoint/2010/main" val="2514521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32E6CE-8C09-45C1-BCF2-827CFA1A957D}"/>
              </a:ext>
            </a:extLst>
          </p:cNvPr>
          <p:cNvSpPr>
            <a:spLocks noGrp="1"/>
          </p:cNvSpPr>
          <p:nvPr>
            <p:ph type="title"/>
          </p:nvPr>
        </p:nvSpPr>
        <p:spPr>
          <a:xfrm>
            <a:off x="2830995" y="44573"/>
            <a:ext cx="9095272" cy="1146175"/>
          </a:xfrm>
        </p:spPr>
        <p:txBody>
          <a:bodyPr/>
          <a:lstStyle/>
          <a:p>
            <a:r>
              <a:rPr lang="pt-BR" sz="3600" dirty="0">
                <a:solidFill>
                  <a:schemeClr val="accent5">
                    <a:lumMod val="75000"/>
                  </a:schemeClr>
                </a:solidFill>
              </a:rPr>
              <a:t>Programa Nacional de Promoção da Saúde Oral</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9198B447-D0D6-4F1A-9AAE-3D0927A1259C}"/>
              </a:ext>
            </a:extLst>
          </p:cNvPr>
          <p:cNvSpPr>
            <a:spLocks noGrp="1"/>
          </p:cNvSpPr>
          <p:nvPr>
            <p:ph idx="1"/>
          </p:nvPr>
        </p:nvSpPr>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Assim, o encerramento das intervenções dos serviços públicos no âmbito do processo de referenciação de crianças e jovens, frequentadores do Ensino Público, para medicina dentária ou higiene oral, fixa-se nos 18 anos.</a:t>
            </a:r>
          </a:p>
          <a:p>
            <a:pPr marL="389946" lvl="2" indent="-389946" defTabSz="1103183">
              <a:lnSpc>
                <a:spcPct val="114000"/>
              </a:lnSpc>
              <a:buClr>
                <a:srgbClr val="006666"/>
              </a:buClr>
              <a:buSzPct val="120000"/>
              <a:buFont typeface="Wingdings" panose="05000000000000000000" pitchFamily="2" charset="2"/>
              <a:buChar char="§"/>
            </a:pPr>
            <a:r>
              <a:rPr lang="pt-BR" sz="2800" dirty="0"/>
              <a:t>A partir de 1 de Março de 2014 - o Programa Nacional de Promoção da Saúde Oral passa a incluir a intervenção precoce no cancro oral. </a:t>
            </a:r>
          </a:p>
          <a:p>
            <a:pPr marL="389946" lvl="2" indent="-389946" defTabSz="1103183">
              <a:lnSpc>
                <a:spcPct val="114000"/>
              </a:lnSpc>
              <a:buClr>
                <a:srgbClr val="006666"/>
              </a:buClr>
              <a:buSzPct val="120000"/>
              <a:buFont typeface="Wingdings" panose="05000000000000000000" pitchFamily="2" charset="2"/>
              <a:buChar char="§"/>
            </a:pPr>
            <a:r>
              <a:rPr lang="pt-BR" sz="2800" dirty="0"/>
              <a:t>Este alargamento traduz-se na possibilidade de emissão de um cheque-diagnóstico. </a:t>
            </a:r>
            <a:endParaRPr lang="en-US" sz="2800" dirty="0"/>
          </a:p>
        </p:txBody>
      </p:sp>
    </p:spTree>
    <p:extLst>
      <p:ext uri="{BB962C8B-B14F-4D97-AF65-F5344CB8AC3E}">
        <p14:creationId xmlns:p14="http://schemas.microsoft.com/office/powerpoint/2010/main" val="4069218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80207-B296-4CED-804B-CA5531D76A3C}"/>
              </a:ext>
            </a:extLst>
          </p:cNvPr>
          <p:cNvSpPr>
            <a:spLocks noGrp="1"/>
          </p:cNvSpPr>
          <p:nvPr>
            <p:ph type="title"/>
          </p:nvPr>
        </p:nvSpPr>
        <p:spPr>
          <a:xfrm>
            <a:off x="2830995" y="44573"/>
            <a:ext cx="9095272" cy="1146175"/>
          </a:xfrm>
        </p:spPr>
        <p:txBody>
          <a:bodyPr/>
          <a:lstStyle/>
          <a:p>
            <a:r>
              <a:rPr lang="pt-BR" sz="3600" dirty="0">
                <a:solidFill>
                  <a:schemeClr val="accent5">
                    <a:lumMod val="75000"/>
                  </a:schemeClr>
                </a:solidFill>
              </a:rPr>
              <a:t>Programa Nacional de Promoção da Saúde Oral</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4CC59F60-DA9D-444D-B8AE-A65248BFB99E}"/>
              </a:ext>
            </a:extLst>
          </p:cNvPr>
          <p:cNvSpPr>
            <a:spLocks noGrp="1"/>
          </p:cNvSpPr>
          <p:nvPr>
            <p:ph idx="1"/>
          </p:nvPr>
        </p:nvSpPr>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A população alvo são </a:t>
            </a:r>
            <a:r>
              <a:rPr lang="pt-BR" sz="2800"/>
              <a:t>os usuários </a:t>
            </a:r>
            <a:r>
              <a:rPr lang="pt-BR" sz="2800" dirty="0"/>
              <a:t>pertencentes ao grupo de risco, isto é, homens fumadores, com idade igual ou superior a 40 anos e com hábitos alcoólicos, ou os usuários a quem o médico de família, por observação ou devido a queixas dos usuários identifica lesões na cavidade oral que se podem manifestar por dor, lesões ou alterações da cor ou da superfície da mucosa oral, por aumentos de volume não habituais de estruturas da cavidade oral ou vias aéreas superiores, por parestesia oral ou perioral. </a:t>
            </a:r>
            <a:endParaRPr lang="en-US" sz="2800" dirty="0"/>
          </a:p>
        </p:txBody>
      </p:sp>
    </p:spTree>
    <p:extLst>
      <p:ext uri="{BB962C8B-B14F-4D97-AF65-F5344CB8AC3E}">
        <p14:creationId xmlns:p14="http://schemas.microsoft.com/office/powerpoint/2010/main" val="938033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DECD79-165F-445A-8A46-446F128A0021}"/>
              </a:ext>
            </a:extLst>
          </p:cNvPr>
          <p:cNvSpPr>
            <a:spLocks noGrp="1"/>
          </p:cNvSpPr>
          <p:nvPr>
            <p:ph type="title"/>
          </p:nvPr>
        </p:nvSpPr>
        <p:spPr>
          <a:xfrm>
            <a:off x="2830995" y="44573"/>
            <a:ext cx="9167280" cy="1146175"/>
          </a:xfrm>
        </p:spPr>
        <p:txBody>
          <a:bodyPr/>
          <a:lstStyle/>
          <a:p>
            <a:r>
              <a:rPr lang="pt-BR" sz="3600" dirty="0">
                <a:solidFill>
                  <a:schemeClr val="accent5">
                    <a:lumMod val="75000"/>
                  </a:schemeClr>
                </a:solidFill>
              </a:rPr>
              <a:t>Plano Nacional de Saúde 2012-2016</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88644DBE-AE0A-4442-A7C1-C670721C6448}"/>
              </a:ext>
            </a:extLst>
          </p:cNvPr>
          <p:cNvSpPr>
            <a:spLocks noGrp="1"/>
          </p:cNvSpPr>
          <p:nvPr>
            <p:ph idx="1"/>
          </p:nvPr>
        </p:nvSpPr>
        <p:spPr>
          <a:xfrm>
            <a:off x="837035" y="1758336"/>
            <a:ext cx="6192688" cy="5125949"/>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O Plano Nacional de Saúde 2012-2016 (alargado até 2020) define como um dos seus eixos prioritários a equidade e o acesso adequado aos cuidados de saúde, propondo recomendações estratégicas, designadamente no reforço do acesso das populações mais vulneráveis aos serviços de saúde. </a:t>
            </a:r>
          </a:p>
        </p:txBody>
      </p:sp>
      <p:pic>
        <p:nvPicPr>
          <p:cNvPr id="5" name="Imagem 4">
            <a:extLst>
              <a:ext uri="{FF2B5EF4-FFF2-40B4-BE49-F238E27FC236}">
                <a16:creationId xmlns:a16="http://schemas.microsoft.com/office/drawing/2014/main" id="{1AE65005-F468-425C-B24D-97B93CCD14AB}"/>
              </a:ext>
            </a:extLst>
          </p:cNvPr>
          <p:cNvPicPr>
            <a:picLocks noChangeAspect="1"/>
          </p:cNvPicPr>
          <p:nvPr/>
        </p:nvPicPr>
        <p:blipFill>
          <a:blip r:embed="rId2"/>
          <a:stretch>
            <a:fillRect/>
          </a:stretch>
        </p:blipFill>
        <p:spPr>
          <a:xfrm>
            <a:off x="8109843" y="1408196"/>
            <a:ext cx="3645318" cy="53512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25632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DECD79-165F-445A-8A46-446F128A0021}"/>
              </a:ext>
            </a:extLst>
          </p:cNvPr>
          <p:cNvSpPr>
            <a:spLocks noGrp="1"/>
          </p:cNvSpPr>
          <p:nvPr>
            <p:ph type="title"/>
          </p:nvPr>
        </p:nvSpPr>
        <p:spPr>
          <a:xfrm>
            <a:off x="2925267" y="0"/>
            <a:ext cx="9167280" cy="1146175"/>
          </a:xfrm>
        </p:spPr>
        <p:txBody>
          <a:bodyPr/>
          <a:lstStyle/>
          <a:p>
            <a:r>
              <a:rPr lang="pt-BR" sz="3600" dirty="0">
                <a:solidFill>
                  <a:schemeClr val="accent5">
                    <a:lumMod val="75000"/>
                  </a:schemeClr>
                </a:solidFill>
              </a:rPr>
              <a:t>Plano Nacional de Saúde 2012-2016</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88644DBE-AE0A-4442-A7C1-C670721C6448}"/>
              </a:ext>
            </a:extLst>
          </p:cNvPr>
          <p:cNvSpPr>
            <a:spLocks noGrp="1"/>
          </p:cNvSpPr>
          <p:nvPr>
            <p:ph idx="1"/>
          </p:nvPr>
        </p:nvSpPr>
        <p:spPr>
          <a:xfrm>
            <a:off x="1161071" y="1764052"/>
            <a:ext cx="9865096" cy="5125949"/>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Deste modo, para além do acesso a cuidados através de uma política ativa de promoção da saúde e de prevenção da doença oral, da atribuição de cheques-dentista/referenciações para higiene oral e respetivos despachos de alargamento, iniciou-se a implementação de consultas de medicina dentária, nos cuidados de saúde primários, de forma faseada, mediante experiências-piloto. </a:t>
            </a:r>
            <a:endParaRPr lang="en-US" sz="2800" dirty="0"/>
          </a:p>
        </p:txBody>
      </p:sp>
    </p:spTree>
    <p:extLst>
      <p:ext uri="{BB962C8B-B14F-4D97-AF65-F5344CB8AC3E}">
        <p14:creationId xmlns:p14="http://schemas.microsoft.com/office/powerpoint/2010/main" val="4003860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BA0E5-40D0-4B6B-9942-6CC9E205665A}"/>
              </a:ext>
            </a:extLst>
          </p:cNvPr>
          <p:cNvSpPr>
            <a:spLocks noGrp="1"/>
          </p:cNvSpPr>
          <p:nvPr>
            <p:ph type="title"/>
          </p:nvPr>
        </p:nvSpPr>
        <p:spPr>
          <a:xfrm>
            <a:off x="2997275" y="54149"/>
            <a:ext cx="9012651" cy="1146175"/>
          </a:xfrm>
        </p:spPr>
        <p:txBody>
          <a:bodyPr/>
          <a:lstStyle/>
          <a:p>
            <a:pPr eaLnBrk="1" hangingPunct="1"/>
            <a:r>
              <a:rPr lang="pt-BR" sz="3600" dirty="0">
                <a:solidFill>
                  <a:schemeClr val="accent5">
                    <a:lumMod val="75000"/>
                  </a:schemeClr>
                </a:solidFill>
              </a:rPr>
              <a:t>Programa Nacional de Promoção da Saúde Oral</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E8AE737D-DF87-4846-8B58-42AFFD7D3D2B}"/>
              </a:ext>
            </a:extLst>
          </p:cNvPr>
          <p:cNvSpPr>
            <a:spLocks noGrp="1"/>
          </p:cNvSpPr>
          <p:nvPr>
            <p:ph idx="1"/>
          </p:nvPr>
        </p:nvSpPr>
        <p:spPr>
          <a:xfrm>
            <a:off x="1341091" y="2070373"/>
            <a:ext cx="9865096" cy="3600400"/>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No início deste século, reconhecendo-se a necessidade de melhoria da saúde oral da população portuguesa, começou a ser pensado um modelo que garantisse o acesso aos cuidados de saúde oral pelos grupos da população que deles mais necessitavam.</a:t>
            </a:r>
          </a:p>
        </p:txBody>
      </p:sp>
    </p:spTree>
    <p:extLst>
      <p:ext uri="{BB962C8B-B14F-4D97-AF65-F5344CB8AC3E}">
        <p14:creationId xmlns:p14="http://schemas.microsoft.com/office/powerpoint/2010/main" val="2369075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6453659" y="200174"/>
            <a:ext cx="5140497" cy="892203"/>
          </a:xfrm>
          <a:prstGeom prst="rect">
            <a:avLst/>
          </a:prstGeom>
          <a:noFill/>
        </p:spPr>
        <p:txBody>
          <a:bodyPr wrap="square" lIns="91404" tIns="45702" rIns="91404" bIns="45702">
            <a:spAutoFit/>
          </a:bodyPr>
          <a:lstStyle/>
          <a:p>
            <a:pPr algn="ctr"/>
            <a:r>
              <a:rPr lang="pt-PT" sz="2799"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DEPARTAMENTO SAÚDE PÚBLICA</a:t>
            </a:r>
          </a:p>
          <a:p>
            <a:pPr algn="ctr"/>
            <a:r>
              <a:rPr lang="pt-PT" sz="2399"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Grupo Regional Saúde Oral</a:t>
            </a:r>
          </a:p>
        </p:txBody>
      </p:sp>
      <p:sp>
        <p:nvSpPr>
          <p:cNvPr id="3" name="Retângulo 2"/>
          <p:cNvSpPr/>
          <p:nvPr/>
        </p:nvSpPr>
        <p:spPr>
          <a:xfrm>
            <a:off x="302441" y="1948280"/>
            <a:ext cx="11338163" cy="1569047"/>
          </a:xfrm>
          <a:prstGeom prst="rect">
            <a:avLst/>
          </a:prstGeom>
        </p:spPr>
        <p:txBody>
          <a:bodyPr wrap="square">
            <a:spAutoFit/>
          </a:bodyPr>
          <a:lstStyle/>
          <a:p>
            <a:pPr algn="just"/>
            <a:r>
              <a:rPr lang="pt-PT" sz="2399" dirty="0">
                <a:ea typeface="Calibri" panose="020F0502020204030204" pitchFamily="34" charset="0"/>
              </a:rPr>
              <a:t>Em 2016 avançaram em todo o País experiências-piloto, de consultas de medicina dentária, nos cuidados de saúde primários, </a:t>
            </a:r>
            <a:r>
              <a:rPr lang="pt-PT" sz="2399" dirty="0"/>
              <a:t>tendo em vista a promoção da equidade e da proximidade e o aumento e a melhoria da cobertura dos cuidados de saúde oral ao nível dos cuidados de saúde primários.</a:t>
            </a:r>
          </a:p>
        </p:txBody>
      </p:sp>
      <p:pic>
        <p:nvPicPr>
          <p:cNvPr id="9" name="Picture 2"/>
          <p:cNvPicPr>
            <a:picLocks noChangeAspect="1" noChangeArrowheads="1"/>
          </p:cNvPicPr>
          <p:nvPr/>
        </p:nvPicPr>
        <p:blipFill rotWithShape="1">
          <a:blip r:embed="rId2"/>
          <a:srcRect l="12400" t="8500" r="12700" b="79490"/>
          <a:stretch/>
        </p:blipFill>
        <p:spPr bwMode="auto">
          <a:xfrm>
            <a:off x="116955" y="86440"/>
            <a:ext cx="5376602" cy="1094672"/>
          </a:xfrm>
          <a:prstGeom prst="rect">
            <a:avLst/>
          </a:prstGeom>
          <a:noFill/>
          <a:ln w="9525">
            <a:noFill/>
            <a:miter lim="800000"/>
            <a:headEnd/>
            <a:tailEnd/>
          </a:ln>
          <a:effectLst/>
        </p:spPr>
      </p:pic>
      <p:sp>
        <p:nvSpPr>
          <p:cNvPr id="10" name="Retângulo 9"/>
          <p:cNvSpPr/>
          <p:nvPr/>
        </p:nvSpPr>
        <p:spPr>
          <a:xfrm>
            <a:off x="302441" y="3956991"/>
            <a:ext cx="11338163" cy="2307422"/>
          </a:xfrm>
          <a:prstGeom prst="rect">
            <a:avLst/>
          </a:prstGeom>
        </p:spPr>
        <p:txBody>
          <a:bodyPr wrap="square">
            <a:spAutoFit/>
          </a:bodyPr>
          <a:lstStyle/>
          <a:p>
            <a:pPr algn="just"/>
            <a:r>
              <a:rPr lang="pt-PT" altLang="pt-PT" sz="2399" dirty="0"/>
              <a:t>Despacho n.º 8861-A/2018 - Gabinete do Secretário de Estado Adjunto e da Saúde</a:t>
            </a:r>
          </a:p>
          <a:p>
            <a:pPr marL="898166" algn="just"/>
            <a:endParaRPr lang="pt-PT" sz="2399" dirty="0"/>
          </a:p>
          <a:p>
            <a:pPr marL="898166" algn="just"/>
            <a:r>
              <a:rPr lang="pt-PT" sz="2399" i="1" dirty="0"/>
              <a:t>“b) Garantir um acesso adequado a respostas de saúde oral nos cuidados de saúde primários, assente na </a:t>
            </a:r>
            <a:r>
              <a:rPr lang="pt-PT" sz="2399" b="1" i="1" dirty="0"/>
              <a:t>referenciação pelo médico de família </a:t>
            </a:r>
            <a:r>
              <a:rPr lang="pt-PT" sz="2399" i="1" dirty="0"/>
              <a:t>e na realização, por médicos dentistas</a:t>
            </a:r>
            <a:r>
              <a:rPr lang="pt-PT" sz="2399" b="1" i="1" dirty="0"/>
              <a:t>, dos tratamentos considerados necessários </a:t>
            </a:r>
            <a:r>
              <a:rPr lang="pt-PT" sz="2399" i="1" dirty="0"/>
              <a:t>em termos clínicos, excluindo as intervenções de natureza estritamente estética;”</a:t>
            </a:r>
          </a:p>
        </p:txBody>
      </p:sp>
    </p:spTree>
    <p:extLst>
      <p:ext uri="{BB962C8B-B14F-4D97-AF65-F5344CB8AC3E}">
        <p14:creationId xmlns:p14="http://schemas.microsoft.com/office/powerpoint/2010/main" val="3469179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1A0957-F6DA-44C1-905C-707E4EC511E0}"/>
              </a:ext>
            </a:extLst>
          </p:cNvPr>
          <p:cNvSpPr>
            <a:spLocks noGrp="1"/>
          </p:cNvSpPr>
          <p:nvPr>
            <p:ph type="title"/>
          </p:nvPr>
        </p:nvSpPr>
        <p:spPr/>
        <p:txBody>
          <a:bodyPr/>
          <a:lstStyle/>
          <a:p>
            <a:r>
              <a:rPr lang="pt-PT" sz="3600" dirty="0">
                <a:solidFill>
                  <a:schemeClr val="accent5">
                    <a:lumMod val="75000"/>
                  </a:schemeClr>
                </a:solidFill>
              </a:rPr>
              <a:t>Consultas de Medicina Dentária</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40F86099-8251-4E6B-963A-2EE5DD4107E7}"/>
              </a:ext>
            </a:extLst>
          </p:cNvPr>
          <p:cNvSpPr>
            <a:spLocks noGrp="1"/>
          </p:cNvSpPr>
          <p:nvPr>
            <p:ph idx="1"/>
          </p:nvPr>
        </p:nvSpPr>
        <p:spPr>
          <a:xfrm>
            <a:off x="622398" y="1706528"/>
            <a:ext cx="10968514" cy="5125949"/>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Neste contexto, começaram a ser realizadas consultas de medicina dentária em Julho de 2016, em alguns dos ACES da ARSLVT, prevendo-se o seu alargamento aos restantes ACES. </a:t>
            </a:r>
          </a:p>
          <a:p>
            <a:pPr marL="389946" lvl="2" indent="-389946" defTabSz="1103183">
              <a:lnSpc>
                <a:spcPct val="114000"/>
              </a:lnSpc>
              <a:buClr>
                <a:srgbClr val="006666"/>
              </a:buClr>
              <a:buSzPct val="120000"/>
              <a:buFont typeface="Wingdings" panose="05000000000000000000" pitchFamily="2" charset="2"/>
              <a:buChar char="§"/>
            </a:pPr>
            <a:r>
              <a:rPr lang="pt-BR" sz="2800" dirty="0"/>
              <a:t>De referir que anteriormente já trabalhavam na ARSLVT mais de 2 dezenas de médicos dentistas e estomatologistas que agora foram integrados numa nova estratégia de intervenção, orientada para a prestação de cuidados curativos aos utentes do SNS.</a:t>
            </a:r>
          </a:p>
          <a:p>
            <a:r>
              <a:rPr lang="pt-BR" sz="2800" dirty="0"/>
              <a:t>Atualmente trabalham na ARSLVT 60 Higienistas Orais, 48 Médicos Dentistas e estão instaladas ou em instalação 67 Cadeiras de Dentista.</a:t>
            </a:r>
            <a:endParaRPr lang="en-US" sz="2800" dirty="0"/>
          </a:p>
        </p:txBody>
      </p:sp>
    </p:spTree>
    <p:extLst>
      <p:ext uri="{BB962C8B-B14F-4D97-AF65-F5344CB8AC3E}">
        <p14:creationId xmlns:p14="http://schemas.microsoft.com/office/powerpoint/2010/main" val="2063889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428452-A5D0-4FF0-8612-25A23AD51D55}"/>
              </a:ext>
            </a:extLst>
          </p:cNvPr>
          <p:cNvSpPr>
            <a:spLocks noGrp="1"/>
          </p:cNvSpPr>
          <p:nvPr>
            <p:ph type="title"/>
          </p:nvPr>
        </p:nvSpPr>
        <p:spPr/>
        <p:txBody>
          <a:bodyPr/>
          <a:lstStyle/>
          <a:p>
            <a:r>
              <a:rPr lang="pt-BR" sz="3600" dirty="0">
                <a:solidFill>
                  <a:schemeClr val="accent5">
                    <a:lumMod val="75000"/>
                  </a:schemeClr>
                </a:solidFill>
              </a:rPr>
              <a:t>Alargamento do Programa Nacional de Promoção da Saúde Oral</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2A065B95-FDBD-44A5-83E1-036A10C9D9E9}"/>
              </a:ext>
            </a:extLst>
          </p:cNvPr>
          <p:cNvSpPr>
            <a:spLocks noGrp="1"/>
          </p:cNvSpPr>
          <p:nvPr>
            <p:ph idx="1"/>
          </p:nvPr>
        </p:nvSpPr>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O Despacho n.º 5201/2021 de 24 de maio aprova o alargamento do Programa Nacional de Promoção da Saúde Oral a todas as crianças com idade de 4 anos e a todas as crianças e jovens com idades entre os 7 e os 18 anos, independentemente da escola ou instituição que frequentem. </a:t>
            </a:r>
          </a:p>
          <a:p>
            <a:pPr marL="389946" lvl="2" indent="-389946" defTabSz="1103183">
              <a:lnSpc>
                <a:spcPct val="114000"/>
              </a:lnSpc>
              <a:buClr>
                <a:srgbClr val="006666"/>
              </a:buClr>
              <a:buSzPct val="120000"/>
              <a:buFont typeface="Wingdings" panose="05000000000000000000" pitchFamily="2" charset="2"/>
              <a:buChar char="§"/>
            </a:pPr>
            <a:r>
              <a:rPr lang="pt-BR" sz="2800" dirty="0"/>
              <a:t>Passam a estar abrangidas todas as crianças e jovens dos 7 aos 18 anos que frequentam o ensino público e privado.</a:t>
            </a:r>
            <a:endParaRPr lang="en-US" sz="2800" dirty="0"/>
          </a:p>
        </p:txBody>
      </p:sp>
    </p:spTree>
    <p:extLst>
      <p:ext uri="{BB962C8B-B14F-4D97-AF65-F5344CB8AC3E}">
        <p14:creationId xmlns:p14="http://schemas.microsoft.com/office/powerpoint/2010/main" val="3034078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90535F-D38A-4959-84BF-0D5160563A5D}"/>
              </a:ext>
            </a:extLst>
          </p:cNvPr>
          <p:cNvSpPr>
            <a:spLocks noGrp="1"/>
          </p:cNvSpPr>
          <p:nvPr>
            <p:ph type="title"/>
          </p:nvPr>
        </p:nvSpPr>
        <p:spPr/>
        <p:txBody>
          <a:bodyPr/>
          <a:lstStyle/>
          <a:p>
            <a:r>
              <a:rPr lang="pt-PT" sz="3600" dirty="0">
                <a:solidFill>
                  <a:schemeClr val="accent5">
                    <a:lumMod val="75000"/>
                  </a:schemeClr>
                </a:solidFill>
              </a:rPr>
              <a:t>O PNPSO 2021-2025</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C79325BD-1D9B-4E3B-B096-25AF8423CF3D}"/>
              </a:ext>
            </a:extLst>
          </p:cNvPr>
          <p:cNvSpPr>
            <a:spLocks noGrp="1"/>
          </p:cNvSpPr>
          <p:nvPr>
            <p:ph idx="1"/>
          </p:nvPr>
        </p:nvSpPr>
        <p:spPr>
          <a:xfrm>
            <a:off x="609362" y="1416800"/>
            <a:ext cx="6852409" cy="5125949"/>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O PNPSO 2021-2025 pretende fundamentalmente promover a saúde oral ao longo da vida, com eficiência, equidade e tendência para a universalidade, melhorando o estado de saúde oral da população através da redução das doenças orais, as quais são altamente vulneráveis às medidas de prevenção. </a:t>
            </a:r>
          </a:p>
          <a:p>
            <a:endParaRPr lang="en-US" dirty="0"/>
          </a:p>
        </p:txBody>
      </p:sp>
      <p:pic>
        <p:nvPicPr>
          <p:cNvPr id="4" name="Imagem 3">
            <a:extLst>
              <a:ext uri="{FF2B5EF4-FFF2-40B4-BE49-F238E27FC236}">
                <a16:creationId xmlns:a16="http://schemas.microsoft.com/office/drawing/2014/main" id="{42B8172F-369F-4471-BEAF-B3C922A7A42D}"/>
              </a:ext>
            </a:extLst>
          </p:cNvPr>
          <p:cNvPicPr>
            <a:picLocks noChangeAspect="1"/>
          </p:cNvPicPr>
          <p:nvPr/>
        </p:nvPicPr>
        <p:blipFill>
          <a:blip r:embed="rId2"/>
          <a:stretch>
            <a:fillRect/>
          </a:stretch>
        </p:blipFill>
        <p:spPr>
          <a:xfrm>
            <a:off x="8037835" y="1566317"/>
            <a:ext cx="3816424" cy="50920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12127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90535F-D38A-4959-84BF-0D5160563A5D}"/>
              </a:ext>
            </a:extLst>
          </p:cNvPr>
          <p:cNvSpPr>
            <a:spLocks noGrp="1"/>
          </p:cNvSpPr>
          <p:nvPr>
            <p:ph type="title"/>
          </p:nvPr>
        </p:nvSpPr>
        <p:spPr/>
        <p:txBody>
          <a:bodyPr/>
          <a:lstStyle/>
          <a:p>
            <a:r>
              <a:rPr lang="pt-PT" sz="3600" dirty="0">
                <a:solidFill>
                  <a:schemeClr val="accent5">
                    <a:lumMod val="75000"/>
                  </a:schemeClr>
                </a:solidFill>
              </a:rPr>
              <a:t>O PNPSO 2021-2025</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C79325BD-1D9B-4E3B-B096-25AF8423CF3D}"/>
              </a:ext>
            </a:extLst>
          </p:cNvPr>
          <p:cNvSpPr>
            <a:spLocks noGrp="1"/>
          </p:cNvSpPr>
          <p:nvPr>
            <p:ph idx="1"/>
          </p:nvPr>
        </p:nvSpPr>
        <p:spPr>
          <a:xfrm>
            <a:off x="981051" y="1706528"/>
            <a:ext cx="9804737" cy="5125949"/>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O PNPSO 2021-2025 estrutura-se em dois eixos estratégicos principais – a </a:t>
            </a:r>
            <a:r>
              <a:rPr lang="pt-BR" sz="2800" b="1" dirty="0"/>
              <a:t>prevenção</a:t>
            </a:r>
            <a:r>
              <a:rPr lang="pt-BR" sz="2800" dirty="0"/>
              <a:t> e o </a:t>
            </a:r>
            <a:r>
              <a:rPr lang="pt-BR" sz="2800" b="1" dirty="0"/>
              <a:t>diagnóstico e tratamento </a:t>
            </a:r>
            <a:r>
              <a:rPr lang="pt-BR" sz="2800" dirty="0"/>
              <a:t>das doenças orais, complementado por um eixo transversal orientado para a monitorização, auditoria, avaliação e promoção da formação profissional, investigação e conhecimento. </a:t>
            </a:r>
          </a:p>
        </p:txBody>
      </p:sp>
    </p:spTree>
    <p:extLst>
      <p:ext uri="{BB962C8B-B14F-4D97-AF65-F5344CB8AC3E}">
        <p14:creationId xmlns:p14="http://schemas.microsoft.com/office/powerpoint/2010/main" val="1963261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4D2AE7B-0962-45EC-BC9E-15B4C92CA08F}"/>
              </a:ext>
            </a:extLst>
          </p:cNvPr>
          <p:cNvSpPr>
            <a:spLocks noGrp="1"/>
          </p:cNvSpPr>
          <p:nvPr>
            <p:ph type="title"/>
          </p:nvPr>
        </p:nvSpPr>
        <p:spPr>
          <a:xfrm>
            <a:off x="2830995" y="44573"/>
            <a:ext cx="8746883" cy="1146175"/>
          </a:xfrm>
        </p:spPr>
        <p:txBody>
          <a:bodyPr/>
          <a:lstStyle/>
          <a:p>
            <a:pPr eaLnBrk="1" hangingPunct="1"/>
            <a:r>
              <a:rPr lang="pt-PT" sz="3600" dirty="0">
                <a:solidFill>
                  <a:schemeClr val="accent5">
                    <a:lumMod val="75000"/>
                  </a:schemeClr>
                </a:solidFill>
              </a:rPr>
              <a:t>Eixos estratégicos do PNPSO 2021-2025</a:t>
            </a:r>
            <a:endParaRPr lang="en-US" sz="3600" dirty="0">
              <a:solidFill>
                <a:schemeClr val="accent5">
                  <a:lumMod val="75000"/>
                </a:schemeClr>
              </a:solidFill>
            </a:endParaRPr>
          </a:p>
        </p:txBody>
      </p:sp>
      <p:pic>
        <p:nvPicPr>
          <p:cNvPr id="7" name="Imagem 6">
            <a:extLst>
              <a:ext uri="{FF2B5EF4-FFF2-40B4-BE49-F238E27FC236}">
                <a16:creationId xmlns:a16="http://schemas.microsoft.com/office/drawing/2014/main" id="{72D8AB89-2F8D-4B8C-A7AA-F2B000402BA9}"/>
              </a:ext>
            </a:extLst>
          </p:cNvPr>
          <p:cNvPicPr>
            <a:picLocks noChangeAspect="1"/>
          </p:cNvPicPr>
          <p:nvPr/>
        </p:nvPicPr>
        <p:blipFill>
          <a:blip r:embed="rId2"/>
          <a:stretch>
            <a:fillRect/>
          </a:stretch>
        </p:blipFill>
        <p:spPr>
          <a:xfrm>
            <a:off x="1589416" y="1416800"/>
            <a:ext cx="9008406" cy="5125949"/>
          </a:xfrm>
          <a:prstGeom prst="rect">
            <a:avLst/>
          </a:prstGeom>
          <a:noFill/>
        </p:spPr>
      </p:pic>
    </p:spTree>
    <p:extLst>
      <p:ext uri="{BB962C8B-B14F-4D97-AF65-F5344CB8AC3E}">
        <p14:creationId xmlns:p14="http://schemas.microsoft.com/office/powerpoint/2010/main" val="146127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FF23777-3795-4DE7-854B-9E2D25559E7A}"/>
              </a:ext>
            </a:extLst>
          </p:cNvPr>
          <p:cNvSpPr>
            <a:spLocks noGrp="1"/>
          </p:cNvSpPr>
          <p:nvPr>
            <p:ph type="title"/>
          </p:nvPr>
        </p:nvSpPr>
        <p:spPr>
          <a:xfrm>
            <a:off x="2830995" y="44573"/>
            <a:ext cx="8746883" cy="1146175"/>
          </a:xfrm>
        </p:spPr>
        <p:txBody>
          <a:bodyPr/>
          <a:lstStyle/>
          <a:p>
            <a:pPr eaLnBrk="1" hangingPunct="1"/>
            <a:r>
              <a:rPr lang="pt-BR" sz="3600" dirty="0">
                <a:solidFill>
                  <a:schemeClr val="accent5">
                    <a:lumMod val="75000"/>
                  </a:schemeClr>
                </a:solidFill>
              </a:rPr>
              <a:t>Articulação do PNPSO </a:t>
            </a:r>
            <a:br>
              <a:rPr lang="pt-BR" sz="3600" dirty="0">
                <a:solidFill>
                  <a:schemeClr val="accent5">
                    <a:lumMod val="75000"/>
                  </a:schemeClr>
                </a:solidFill>
              </a:rPr>
            </a:br>
            <a:r>
              <a:rPr lang="pt-BR" sz="3600" dirty="0">
                <a:solidFill>
                  <a:schemeClr val="accent5">
                    <a:lumMod val="75000"/>
                  </a:schemeClr>
                </a:solidFill>
              </a:rPr>
              <a:t>com outros programas nacionais</a:t>
            </a:r>
            <a:endParaRPr lang="en-US" sz="3600" dirty="0">
              <a:solidFill>
                <a:schemeClr val="accent5">
                  <a:lumMod val="75000"/>
                </a:schemeClr>
              </a:solidFill>
            </a:endParaRPr>
          </a:p>
        </p:txBody>
      </p:sp>
      <p:pic>
        <p:nvPicPr>
          <p:cNvPr id="5" name="Imagem 4">
            <a:extLst>
              <a:ext uri="{FF2B5EF4-FFF2-40B4-BE49-F238E27FC236}">
                <a16:creationId xmlns:a16="http://schemas.microsoft.com/office/drawing/2014/main" id="{91F8A03F-16D8-41C9-A71E-9D9406805802}"/>
              </a:ext>
            </a:extLst>
          </p:cNvPr>
          <p:cNvPicPr>
            <a:picLocks noChangeAspect="1"/>
          </p:cNvPicPr>
          <p:nvPr/>
        </p:nvPicPr>
        <p:blipFill>
          <a:blip r:embed="rId2"/>
          <a:stretch>
            <a:fillRect/>
          </a:stretch>
        </p:blipFill>
        <p:spPr>
          <a:xfrm>
            <a:off x="1243919" y="1416800"/>
            <a:ext cx="9699399" cy="5125949"/>
          </a:xfrm>
          <a:prstGeom prst="rect">
            <a:avLst/>
          </a:prstGeom>
          <a:noFill/>
        </p:spPr>
      </p:pic>
    </p:spTree>
    <p:extLst>
      <p:ext uri="{BB962C8B-B14F-4D97-AF65-F5344CB8AC3E}">
        <p14:creationId xmlns:p14="http://schemas.microsoft.com/office/powerpoint/2010/main" val="2321063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A4C7-D6B6-4E36-9773-DF86EE5623DF}"/>
              </a:ext>
            </a:extLst>
          </p:cNvPr>
          <p:cNvSpPr>
            <a:spLocks noGrp="1"/>
          </p:cNvSpPr>
          <p:nvPr>
            <p:ph type="title"/>
          </p:nvPr>
        </p:nvSpPr>
        <p:spPr/>
        <p:txBody>
          <a:bodyPr/>
          <a:lstStyle/>
          <a:p>
            <a:r>
              <a:rPr lang="pt-PT" sz="3600" dirty="0">
                <a:solidFill>
                  <a:schemeClr val="accent5">
                    <a:lumMod val="75000"/>
                  </a:schemeClr>
                </a:solidFill>
              </a:rPr>
              <a:t>O PNPSO 2021-2025</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FAF744DE-0DFE-4208-840A-4E888E79E1AB}"/>
              </a:ext>
            </a:extLst>
          </p:cNvPr>
          <p:cNvSpPr>
            <a:spLocks noGrp="1"/>
          </p:cNvSpPr>
          <p:nvPr>
            <p:ph idx="1"/>
          </p:nvPr>
        </p:nvSpPr>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Das intervenções dirigidas aos grupos populacionais, destacam-se as ações de formação e informação para as grávidas e futuros pais, educadores e professores, crianças e jovens, técnicos, utentes institucionalizados, entre outros. </a:t>
            </a:r>
          </a:p>
          <a:p>
            <a:pPr marL="389946" lvl="2" indent="-389946" defTabSz="1103183">
              <a:lnSpc>
                <a:spcPct val="114000"/>
              </a:lnSpc>
              <a:buClr>
                <a:srgbClr val="006666"/>
              </a:buClr>
              <a:buSzPct val="120000"/>
              <a:buFont typeface="Wingdings" panose="05000000000000000000" pitchFamily="2" charset="2"/>
              <a:buChar char="§"/>
            </a:pPr>
            <a:r>
              <a:rPr lang="pt-BR" sz="2800" dirty="0"/>
              <a:t>Quanto às crianças e jovens o incentivo à escovagem dos dentes com dentífrico fluoretado, em casa e em ambiente escolar, continua a constituir uma prioridade, complementada com a aplicação de vernizes de flúor no pré-escolar, com o bochecho com solução fluoretada no 1º ciclo e com a aplicação de selantes de fissuras aos 4, 7, 10 e 13 anos. </a:t>
            </a:r>
            <a:endParaRPr lang="en-US" sz="2800" dirty="0"/>
          </a:p>
        </p:txBody>
      </p:sp>
    </p:spTree>
    <p:extLst>
      <p:ext uri="{BB962C8B-B14F-4D97-AF65-F5344CB8AC3E}">
        <p14:creationId xmlns:p14="http://schemas.microsoft.com/office/powerpoint/2010/main" val="816448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B643E-A548-4503-9B8B-A4640CB79B6D}"/>
              </a:ext>
            </a:extLst>
          </p:cNvPr>
          <p:cNvSpPr>
            <a:spLocks noGrp="1"/>
          </p:cNvSpPr>
          <p:nvPr>
            <p:ph type="title"/>
          </p:nvPr>
        </p:nvSpPr>
        <p:spPr/>
        <p:txBody>
          <a:bodyPr/>
          <a:lstStyle/>
          <a:p>
            <a:r>
              <a:rPr lang="pt-PT" sz="3600" dirty="0">
                <a:solidFill>
                  <a:schemeClr val="accent5">
                    <a:lumMod val="75000"/>
                  </a:schemeClr>
                </a:solidFill>
              </a:rPr>
              <a:t>O PNPSO 2021-2025</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4B1E47A5-AEC0-47D6-BD7A-4EED0E12A83F}"/>
              </a:ext>
            </a:extLst>
          </p:cNvPr>
          <p:cNvSpPr>
            <a:spLocks noGrp="1"/>
          </p:cNvSpPr>
          <p:nvPr>
            <p:ph idx="1"/>
          </p:nvPr>
        </p:nvSpPr>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Têm acesso a consultas de saúde oral as crianças e jovens até aos 18 anos, as mulheres grávidas, os beneficiários do complemento solidário, os portadores de HIV/SIDA, os utentes com lesões suspeitas de cancro oral.</a:t>
            </a:r>
          </a:p>
          <a:p>
            <a:pPr marL="389946" lvl="2" indent="-389946" defTabSz="1103183">
              <a:lnSpc>
                <a:spcPct val="114000"/>
              </a:lnSpc>
              <a:buClr>
                <a:srgbClr val="006666"/>
              </a:buClr>
              <a:buSzPct val="120000"/>
              <a:buFont typeface="Wingdings" panose="05000000000000000000" pitchFamily="2" charset="2"/>
              <a:buChar char="§"/>
            </a:pPr>
            <a:r>
              <a:rPr lang="pt-BR" sz="2800" dirty="0"/>
              <a:t>Pelo exposto, compreende-se que o Programa Regional de Saúde Oral tem respondido, ao longo dos últimos anos, a um processo de desenvolvimento sustentado, assente numa estratégia de alargamento sistemático do acesso das populações a cuidados de saúde oral, adequando as estruturas e as intervenções às novas necessidades e orientações superiormente determinadas.</a:t>
            </a:r>
          </a:p>
          <a:p>
            <a:endParaRPr lang="pt-BR" dirty="0"/>
          </a:p>
          <a:p>
            <a:endParaRPr lang="en-US" dirty="0"/>
          </a:p>
        </p:txBody>
      </p:sp>
    </p:spTree>
    <p:extLst>
      <p:ext uri="{BB962C8B-B14F-4D97-AF65-F5344CB8AC3E}">
        <p14:creationId xmlns:p14="http://schemas.microsoft.com/office/powerpoint/2010/main" val="2380194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B4B149-AE17-41CF-955C-64850A2776E4}"/>
              </a:ext>
            </a:extLst>
          </p:cNvPr>
          <p:cNvSpPr>
            <a:spLocks noGrp="1"/>
          </p:cNvSpPr>
          <p:nvPr>
            <p:ph type="title"/>
          </p:nvPr>
        </p:nvSpPr>
        <p:spPr>
          <a:xfrm>
            <a:off x="2830995" y="44573"/>
            <a:ext cx="8746883" cy="1146175"/>
          </a:xfrm>
        </p:spPr>
        <p:txBody>
          <a:bodyPr wrap="square" anchor="ctr">
            <a:normAutofit/>
          </a:bodyPr>
          <a:lstStyle/>
          <a:p>
            <a:pPr eaLnBrk="1" hangingPunct="1">
              <a:lnSpc>
                <a:spcPct val="90000"/>
              </a:lnSpc>
            </a:pPr>
            <a:r>
              <a:rPr lang="pt-BR" sz="3600" dirty="0">
                <a:solidFill>
                  <a:schemeClr val="accent5">
                    <a:lumMod val="75000"/>
                  </a:schemeClr>
                </a:solidFill>
              </a:rPr>
              <a:t>Governação - Organização a nível nacional, regional e local do PNPSO</a:t>
            </a:r>
            <a:endParaRPr lang="en-US" sz="3600" dirty="0">
              <a:solidFill>
                <a:schemeClr val="accent5">
                  <a:lumMod val="75000"/>
                </a:schemeClr>
              </a:solidFill>
            </a:endParaRPr>
          </a:p>
        </p:txBody>
      </p:sp>
      <p:pic>
        <p:nvPicPr>
          <p:cNvPr id="5" name="Imagem 4">
            <a:extLst>
              <a:ext uri="{FF2B5EF4-FFF2-40B4-BE49-F238E27FC236}">
                <a16:creationId xmlns:a16="http://schemas.microsoft.com/office/drawing/2014/main" id="{6916BC91-D8C2-4101-AD4C-E0FD8D462B66}"/>
              </a:ext>
            </a:extLst>
          </p:cNvPr>
          <p:cNvPicPr>
            <a:picLocks noChangeAspect="1"/>
          </p:cNvPicPr>
          <p:nvPr/>
        </p:nvPicPr>
        <p:blipFill>
          <a:blip r:embed="rId2"/>
          <a:stretch>
            <a:fillRect/>
          </a:stretch>
        </p:blipFill>
        <p:spPr>
          <a:xfrm>
            <a:off x="914512" y="1416800"/>
            <a:ext cx="10358213" cy="5125949"/>
          </a:xfrm>
          <a:prstGeom prst="rect">
            <a:avLst/>
          </a:prstGeom>
          <a:noFill/>
        </p:spPr>
      </p:pic>
    </p:spTree>
    <p:extLst>
      <p:ext uri="{BB962C8B-B14F-4D97-AF65-F5344CB8AC3E}">
        <p14:creationId xmlns:p14="http://schemas.microsoft.com/office/powerpoint/2010/main" val="1087193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BA0E5-40D0-4B6B-9942-6CC9E205665A}"/>
              </a:ext>
            </a:extLst>
          </p:cNvPr>
          <p:cNvSpPr>
            <a:spLocks noGrp="1"/>
          </p:cNvSpPr>
          <p:nvPr>
            <p:ph type="title"/>
          </p:nvPr>
        </p:nvSpPr>
        <p:spPr>
          <a:xfrm>
            <a:off x="2997275" y="54149"/>
            <a:ext cx="9012651" cy="1146175"/>
          </a:xfrm>
        </p:spPr>
        <p:txBody>
          <a:bodyPr/>
          <a:lstStyle/>
          <a:p>
            <a:pPr eaLnBrk="1" hangingPunct="1"/>
            <a:r>
              <a:rPr lang="pt-BR" sz="3600" dirty="0">
                <a:solidFill>
                  <a:schemeClr val="accent5">
                    <a:lumMod val="75000"/>
                  </a:schemeClr>
                </a:solidFill>
              </a:rPr>
              <a:t>Programa Nacional de Promoção da Saúde Oral</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E8AE737D-DF87-4846-8B58-42AFFD7D3D2B}"/>
              </a:ext>
            </a:extLst>
          </p:cNvPr>
          <p:cNvSpPr>
            <a:spLocks noGrp="1"/>
          </p:cNvSpPr>
          <p:nvPr>
            <p:ph idx="1"/>
          </p:nvPr>
        </p:nvSpPr>
        <p:spPr>
          <a:xfrm>
            <a:off x="609362" y="1416800"/>
            <a:ext cx="6636385" cy="5125949"/>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Assim, em 2005, aproveitando o aumento do número de profissionais de medicina dentária, foi implementado o Programa Nacional de Promoção de Saúde Oral (PNPSO), enquanto modelo de contratualização de cuidados de medicina dentária direcionados às crianças e jovens, incluído no Plano Nacional de Saúde 2004-2010. </a:t>
            </a:r>
            <a:endParaRPr lang="en-US" sz="2800" dirty="0"/>
          </a:p>
        </p:txBody>
      </p:sp>
      <p:pic>
        <p:nvPicPr>
          <p:cNvPr id="4" name="Imagem 3">
            <a:extLst>
              <a:ext uri="{FF2B5EF4-FFF2-40B4-BE49-F238E27FC236}">
                <a16:creationId xmlns:a16="http://schemas.microsoft.com/office/drawing/2014/main" id="{48FDB8E8-4970-4216-860A-E2D1FB9E66F1}"/>
              </a:ext>
            </a:extLst>
          </p:cNvPr>
          <p:cNvPicPr>
            <a:picLocks noChangeAspect="1"/>
          </p:cNvPicPr>
          <p:nvPr/>
        </p:nvPicPr>
        <p:blipFill>
          <a:blip r:embed="rId2"/>
          <a:stretch>
            <a:fillRect/>
          </a:stretch>
        </p:blipFill>
        <p:spPr>
          <a:xfrm>
            <a:off x="7677795" y="1494309"/>
            <a:ext cx="3960440" cy="51259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31042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F2B95B-EF35-451D-8EE4-334DE1B22ED9}"/>
              </a:ext>
            </a:extLst>
          </p:cNvPr>
          <p:cNvSpPr>
            <a:spLocks noGrp="1"/>
          </p:cNvSpPr>
          <p:nvPr>
            <p:ph type="title"/>
          </p:nvPr>
        </p:nvSpPr>
        <p:spPr/>
        <p:txBody>
          <a:bodyPr/>
          <a:lstStyle/>
          <a:p>
            <a:pPr eaLnBrk="1" hangingPunct="1"/>
            <a:r>
              <a:rPr lang="en-US" sz="3600" dirty="0" err="1">
                <a:solidFill>
                  <a:schemeClr val="accent5">
                    <a:lumMod val="75000"/>
                  </a:schemeClr>
                </a:solidFill>
              </a:rPr>
              <a:t>Prevenção</a:t>
            </a:r>
            <a:r>
              <a:rPr lang="en-US" sz="3600" dirty="0">
                <a:solidFill>
                  <a:schemeClr val="accent5">
                    <a:lumMod val="75000"/>
                  </a:schemeClr>
                </a:solidFill>
              </a:rPr>
              <a:t> das </a:t>
            </a:r>
            <a:r>
              <a:rPr lang="en-US" sz="3600" dirty="0" err="1">
                <a:solidFill>
                  <a:schemeClr val="accent5">
                    <a:lumMod val="75000"/>
                  </a:schemeClr>
                </a:solidFill>
              </a:rPr>
              <a:t>Doenças</a:t>
            </a:r>
            <a:r>
              <a:rPr lang="en-US" sz="3600" dirty="0">
                <a:solidFill>
                  <a:schemeClr val="accent5">
                    <a:lumMod val="75000"/>
                  </a:schemeClr>
                </a:solidFill>
              </a:rPr>
              <a:t> </a:t>
            </a:r>
            <a:r>
              <a:rPr lang="en-US" sz="3600" dirty="0" err="1">
                <a:solidFill>
                  <a:schemeClr val="accent5">
                    <a:lumMod val="75000"/>
                  </a:schemeClr>
                </a:solidFill>
              </a:rPr>
              <a:t>Orais</a:t>
            </a:r>
            <a:r>
              <a:rPr lang="en-US" sz="3600" dirty="0">
                <a:solidFill>
                  <a:schemeClr val="accent5">
                    <a:lumMod val="75000"/>
                  </a:schemeClr>
                </a:solidFill>
              </a:rPr>
              <a:t> </a:t>
            </a:r>
          </a:p>
        </p:txBody>
      </p:sp>
      <p:sp>
        <p:nvSpPr>
          <p:cNvPr id="3" name="Marcador de Posição de Conteúdo 2">
            <a:extLst>
              <a:ext uri="{FF2B5EF4-FFF2-40B4-BE49-F238E27FC236}">
                <a16:creationId xmlns:a16="http://schemas.microsoft.com/office/drawing/2014/main" id="{7934B779-93F7-4D5E-807A-960B97020D3A}"/>
              </a:ext>
            </a:extLst>
          </p:cNvPr>
          <p:cNvSpPr>
            <a:spLocks noGrp="1"/>
          </p:cNvSpPr>
          <p:nvPr>
            <p:ph sz="half" idx="1"/>
          </p:nvPr>
        </p:nvSpPr>
        <p:spPr>
          <a:xfrm>
            <a:off x="260971" y="1422301"/>
            <a:ext cx="11748953" cy="4538535"/>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Os </a:t>
            </a:r>
            <a:r>
              <a:rPr lang="pt-BR" sz="2800" b="1" dirty="0"/>
              <a:t>principais pilares </a:t>
            </a:r>
            <a:r>
              <a:rPr lang="pt-BR" sz="2800" dirty="0"/>
              <a:t>para a manutenção da saúde oral, são a </a:t>
            </a:r>
            <a:r>
              <a:rPr lang="pt-BR" sz="2800" b="1" dirty="0"/>
              <a:t>alimentação saudável</a:t>
            </a:r>
            <a:r>
              <a:rPr lang="pt-BR" sz="2800" dirty="0"/>
              <a:t>, a </a:t>
            </a:r>
            <a:r>
              <a:rPr lang="pt-BR" sz="2800" b="1" dirty="0"/>
              <a:t>higiene oral </a:t>
            </a:r>
            <a:r>
              <a:rPr lang="pt-BR" sz="2800" dirty="0"/>
              <a:t>e o reforço da </a:t>
            </a:r>
            <a:r>
              <a:rPr lang="pt-BR" sz="2800" b="1" dirty="0"/>
              <a:t>resistência dentária</a:t>
            </a:r>
            <a:r>
              <a:rPr lang="pt-BR" sz="2800" dirty="0"/>
              <a:t>. </a:t>
            </a:r>
          </a:p>
          <a:p>
            <a:pPr marL="389946" lvl="2" indent="-389946" defTabSz="1103183">
              <a:lnSpc>
                <a:spcPct val="114000"/>
              </a:lnSpc>
              <a:buClr>
                <a:srgbClr val="006666"/>
              </a:buClr>
              <a:buSzPct val="120000"/>
              <a:buFont typeface="Wingdings" panose="05000000000000000000" pitchFamily="2" charset="2"/>
              <a:buChar char="§"/>
            </a:pPr>
            <a:r>
              <a:rPr lang="pt-BR" sz="2800" dirty="0"/>
              <a:t>Dado que os principais determinantes da saúde oral são comuns a outras áreas da saúde, a promoção da saúde oral deverá ser, sempre que possível, integrada na promoção da saúde geral, a qual é influenciada pelas condições socioeconómicas, estilos de vida, fatores individuais, entre outros. </a:t>
            </a:r>
          </a:p>
          <a:p>
            <a:pPr marL="389946" lvl="2" indent="-389946" defTabSz="1103183">
              <a:lnSpc>
                <a:spcPct val="114000"/>
              </a:lnSpc>
              <a:buClr>
                <a:srgbClr val="006666"/>
              </a:buClr>
              <a:buSzPct val="120000"/>
              <a:buFont typeface="Wingdings" panose="05000000000000000000" pitchFamily="2" charset="2"/>
              <a:buChar char="§"/>
            </a:pPr>
            <a:r>
              <a:rPr lang="pt-BR" sz="2800" dirty="0"/>
              <a:t>A saúde oral, sendo parte integrante da saúde geral, partilha muitos desses determinantes, mas é igualmente influenciada por fatores específicos, de que se destacam a constituição da flora oral, a estrutura dentária e o acesso aos cuidados.</a:t>
            </a:r>
            <a:endParaRPr lang="en-US" sz="2800" dirty="0"/>
          </a:p>
        </p:txBody>
      </p:sp>
    </p:spTree>
    <p:extLst>
      <p:ext uri="{BB962C8B-B14F-4D97-AF65-F5344CB8AC3E}">
        <p14:creationId xmlns:p14="http://schemas.microsoft.com/office/powerpoint/2010/main" val="1014472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7A6B0-29EE-499F-A347-64BF3F9438CC}"/>
              </a:ext>
            </a:extLst>
          </p:cNvPr>
          <p:cNvSpPr>
            <a:spLocks noGrp="1"/>
          </p:cNvSpPr>
          <p:nvPr>
            <p:ph type="title"/>
          </p:nvPr>
        </p:nvSpPr>
        <p:spPr/>
        <p:txBody>
          <a:bodyPr/>
          <a:lstStyle/>
          <a:p>
            <a:pPr eaLnBrk="1" hangingPunct="1"/>
            <a:r>
              <a:rPr lang="pt-BR" sz="3600" dirty="0">
                <a:solidFill>
                  <a:schemeClr val="accent5">
                    <a:lumMod val="75000"/>
                  </a:schemeClr>
                </a:solidFill>
              </a:rPr>
              <a:t>Saúde Escolar e a Saúde Oral</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56745DDF-5B5A-42B0-B5A9-0A0A1CC2C399}"/>
              </a:ext>
            </a:extLst>
          </p:cNvPr>
          <p:cNvSpPr>
            <a:spLocks noGrp="1"/>
          </p:cNvSpPr>
          <p:nvPr>
            <p:ph idx="1"/>
          </p:nvPr>
        </p:nvSpPr>
        <p:spPr>
          <a:xfrm>
            <a:off x="188963" y="1416800"/>
            <a:ext cx="11737304" cy="5125949"/>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Um dos principais eixos estratégicos e áreas de intervenção em saúde escolar é a saúde oral. </a:t>
            </a:r>
          </a:p>
          <a:p>
            <a:pPr marL="389946" lvl="2" indent="-389946" defTabSz="1103183">
              <a:lnSpc>
                <a:spcPct val="114000"/>
              </a:lnSpc>
              <a:buClr>
                <a:srgbClr val="006666"/>
              </a:buClr>
              <a:buSzPct val="120000"/>
              <a:buFont typeface="Wingdings" panose="05000000000000000000" pitchFamily="2" charset="2"/>
              <a:buChar char="§"/>
            </a:pPr>
            <a:r>
              <a:rPr lang="pt-BR" sz="2800" dirty="0"/>
              <a:t>As equipas de saúde escolar contribuem para melhorar as competências dos profissionais de educação e dos pais/mães/cuidadores sobre higiene corporal e saúde oral. </a:t>
            </a:r>
          </a:p>
          <a:p>
            <a:pPr marL="389946" lvl="2" indent="-389946" defTabSz="1103183">
              <a:lnSpc>
                <a:spcPct val="114000"/>
              </a:lnSpc>
              <a:buClr>
                <a:srgbClr val="006666"/>
              </a:buClr>
              <a:buSzPct val="120000"/>
              <a:buFont typeface="Wingdings" panose="05000000000000000000" pitchFamily="2" charset="2"/>
              <a:buChar char="§"/>
            </a:pPr>
            <a:r>
              <a:rPr lang="pt-BR" sz="2800" dirty="0"/>
              <a:t>Também colaboram com as instituições de educação do ensino regular e do ensino especial, executando e apoiando a realização de atividades de promoção da saúde oral em ambiente escolar, nomeadamente a formação dos profissionais de educação, a implementação da escovagem dos dentes e do bochecho quinzenal com solução de fluoreto de sódio. </a:t>
            </a:r>
            <a:endParaRPr lang="en-US" sz="2800" dirty="0"/>
          </a:p>
        </p:txBody>
      </p:sp>
    </p:spTree>
    <p:extLst>
      <p:ext uri="{BB962C8B-B14F-4D97-AF65-F5344CB8AC3E}">
        <p14:creationId xmlns:p14="http://schemas.microsoft.com/office/powerpoint/2010/main" val="1705609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08CEFBB-7CC6-4B0A-AC1F-CA1CC9C6808B}"/>
              </a:ext>
            </a:extLst>
          </p:cNvPr>
          <p:cNvSpPr>
            <a:spLocks noGrp="1"/>
          </p:cNvSpPr>
          <p:nvPr>
            <p:ph type="title"/>
          </p:nvPr>
        </p:nvSpPr>
        <p:spPr>
          <a:xfrm>
            <a:off x="2830995" y="44573"/>
            <a:ext cx="8746883" cy="1146175"/>
          </a:xfrm>
        </p:spPr>
        <p:txBody>
          <a:bodyPr/>
          <a:lstStyle/>
          <a:p>
            <a:r>
              <a:rPr lang="pt-PT" sz="3600" dirty="0">
                <a:solidFill>
                  <a:schemeClr val="accent5">
                    <a:lumMod val="75000"/>
                  </a:schemeClr>
                </a:solidFill>
              </a:rPr>
              <a:t>Estratégia de intervenção dirigida</a:t>
            </a:r>
            <a:br>
              <a:rPr lang="pt-PT" sz="3600" dirty="0">
                <a:solidFill>
                  <a:schemeClr val="accent5">
                    <a:lumMod val="75000"/>
                  </a:schemeClr>
                </a:solidFill>
              </a:rPr>
            </a:br>
            <a:r>
              <a:rPr lang="pt-PT" sz="3600" dirty="0">
                <a:solidFill>
                  <a:schemeClr val="accent5">
                    <a:lumMod val="75000"/>
                  </a:schemeClr>
                </a:solidFill>
              </a:rPr>
              <a:t> às crianças com 4 anos</a:t>
            </a:r>
            <a:endParaRPr lang="en-US" sz="3600" dirty="0">
              <a:solidFill>
                <a:schemeClr val="accent5">
                  <a:lumMod val="75000"/>
                </a:schemeClr>
              </a:solidFill>
            </a:endParaRPr>
          </a:p>
        </p:txBody>
      </p:sp>
      <p:pic>
        <p:nvPicPr>
          <p:cNvPr id="5" name="Imagem 4">
            <a:extLst>
              <a:ext uri="{FF2B5EF4-FFF2-40B4-BE49-F238E27FC236}">
                <a16:creationId xmlns:a16="http://schemas.microsoft.com/office/drawing/2014/main" id="{29D1570C-7AFC-452E-82A2-0EF5FEC770A2}"/>
              </a:ext>
            </a:extLst>
          </p:cNvPr>
          <p:cNvPicPr>
            <a:picLocks noChangeAspect="1"/>
          </p:cNvPicPr>
          <p:nvPr/>
        </p:nvPicPr>
        <p:blipFill rotWithShape="1">
          <a:blip r:embed="rId2"/>
          <a:srcRect t="12751" b="2963"/>
          <a:stretch/>
        </p:blipFill>
        <p:spPr>
          <a:xfrm>
            <a:off x="1197075" y="1350293"/>
            <a:ext cx="9145017" cy="53589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11959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7B80B2B-FEF7-4F20-A9C7-870961C7EAB5}"/>
              </a:ext>
            </a:extLst>
          </p:cNvPr>
          <p:cNvSpPr>
            <a:spLocks noGrp="1"/>
          </p:cNvSpPr>
          <p:nvPr>
            <p:ph type="title"/>
          </p:nvPr>
        </p:nvSpPr>
        <p:spPr>
          <a:xfrm>
            <a:off x="2830995" y="44573"/>
            <a:ext cx="8746883" cy="1146175"/>
          </a:xfrm>
        </p:spPr>
        <p:txBody>
          <a:bodyPr/>
          <a:lstStyle/>
          <a:p>
            <a:pPr eaLnBrk="1" hangingPunct="1"/>
            <a:r>
              <a:rPr lang="pt-BR" sz="2800" dirty="0">
                <a:solidFill>
                  <a:schemeClr val="accent5">
                    <a:lumMod val="75000"/>
                  </a:schemeClr>
                </a:solidFill>
              </a:rPr>
              <a:t>Frequência da escovagem dos dentes aos</a:t>
            </a:r>
            <a:br>
              <a:rPr lang="pt-BR" sz="2800" dirty="0">
                <a:solidFill>
                  <a:schemeClr val="accent5">
                    <a:lumMod val="75000"/>
                  </a:schemeClr>
                </a:solidFill>
              </a:rPr>
            </a:br>
            <a:r>
              <a:rPr lang="pt-BR" sz="2800" dirty="0">
                <a:solidFill>
                  <a:schemeClr val="accent5">
                    <a:lumMod val="75000"/>
                  </a:schemeClr>
                </a:solidFill>
              </a:rPr>
              <a:t> 6, 12, 18, 35-44 e 65-74 2013/14 face a 2006</a:t>
            </a:r>
            <a:endParaRPr lang="en-US" sz="2800" dirty="0">
              <a:solidFill>
                <a:schemeClr val="accent5">
                  <a:lumMod val="75000"/>
                </a:schemeClr>
              </a:solidFill>
            </a:endParaRPr>
          </a:p>
        </p:txBody>
      </p:sp>
      <p:pic>
        <p:nvPicPr>
          <p:cNvPr id="5" name="Imagem 4">
            <a:extLst>
              <a:ext uri="{FF2B5EF4-FFF2-40B4-BE49-F238E27FC236}">
                <a16:creationId xmlns:a16="http://schemas.microsoft.com/office/drawing/2014/main" id="{FD96DEF4-6766-4659-B634-8E1583E35258}"/>
              </a:ext>
            </a:extLst>
          </p:cNvPr>
          <p:cNvPicPr>
            <a:picLocks noChangeAspect="1"/>
          </p:cNvPicPr>
          <p:nvPr/>
        </p:nvPicPr>
        <p:blipFill>
          <a:blip r:embed="rId2"/>
          <a:stretch>
            <a:fillRect/>
          </a:stretch>
        </p:blipFill>
        <p:spPr>
          <a:xfrm>
            <a:off x="188963" y="2142381"/>
            <a:ext cx="11879122" cy="40324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81990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7F5F8B-A1B1-4A82-8732-A5BE264BE0F1}"/>
              </a:ext>
            </a:extLst>
          </p:cNvPr>
          <p:cNvSpPr>
            <a:spLocks noGrp="1"/>
          </p:cNvSpPr>
          <p:nvPr>
            <p:ph type="title"/>
          </p:nvPr>
        </p:nvSpPr>
        <p:spPr>
          <a:xfrm>
            <a:off x="2637235" y="44573"/>
            <a:ext cx="9399486" cy="1146175"/>
          </a:xfrm>
        </p:spPr>
        <p:txBody>
          <a:bodyPr/>
          <a:lstStyle/>
          <a:p>
            <a:pPr eaLnBrk="1" hangingPunct="1"/>
            <a:r>
              <a:rPr lang="pt-BR" sz="2800" dirty="0">
                <a:solidFill>
                  <a:schemeClr val="accent5">
                    <a:lumMod val="75000"/>
                  </a:schemeClr>
                </a:solidFill>
              </a:rPr>
              <a:t>Índice cpod/CPOD e percentagem de pessoas livres de cárie e com gengivas saudáveis – comparação dos indicadores obtidos em 2000, 2006 e 2013/14</a:t>
            </a:r>
            <a:endParaRPr lang="en-US" sz="2800" dirty="0">
              <a:solidFill>
                <a:schemeClr val="accent5">
                  <a:lumMod val="75000"/>
                </a:schemeClr>
              </a:solidFill>
            </a:endParaRPr>
          </a:p>
        </p:txBody>
      </p:sp>
      <p:pic>
        <p:nvPicPr>
          <p:cNvPr id="5" name="Imagem 4">
            <a:extLst>
              <a:ext uri="{FF2B5EF4-FFF2-40B4-BE49-F238E27FC236}">
                <a16:creationId xmlns:a16="http://schemas.microsoft.com/office/drawing/2014/main" id="{15A02C8B-60A9-4C21-A56E-B8AA38352FDE}"/>
              </a:ext>
            </a:extLst>
          </p:cNvPr>
          <p:cNvPicPr>
            <a:picLocks noChangeAspect="1"/>
          </p:cNvPicPr>
          <p:nvPr/>
        </p:nvPicPr>
        <p:blipFill>
          <a:blip r:embed="rId2"/>
          <a:stretch>
            <a:fillRect/>
          </a:stretch>
        </p:blipFill>
        <p:spPr>
          <a:xfrm>
            <a:off x="174089" y="1566317"/>
            <a:ext cx="11886204" cy="42484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31512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6C48F2-BBA6-4E13-9BC8-CC89E3E5B9B2}"/>
              </a:ext>
            </a:extLst>
          </p:cNvPr>
          <p:cNvSpPr>
            <a:spLocks noGrp="1"/>
          </p:cNvSpPr>
          <p:nvPr>
            <p:ph type="title"/>
          </p:nvPr>
        </p:nvSpPr>
        <p:spPr>
          <a:xfrm>
            <a:off x="2830995" y="44573"/>
            <a:ext cx="9023264" cy="1146175"/>
          </a:xfrm>
        </p:spPr>
        <p:txBody>
          <a:bodyPr/>
          <a:lstStyle/>
          <a:p>
            <a:r>
              <a:rPr lang="pt-PT" sz="3600" dirty="0">
                <a:solidFill>
                  <a:schemeClr val="accent5">
                    <a:lumMod val="75000"/>
                  </a:schemeClr>
                </a:solidFill>
              </a:rPr>
              <a:t>Programa Nacional de Promoção da Saúde Oral</a:t>
            </a:r>
            <a:endParaRPr lang="en-US" sz="3600" dirty="0">
              <a:solidFill>
                <a:schemeClr val="accent5">
                  <a:lumMod val="75000"/>
                </a:schemeClr>
              </a:solidFill>
            </a:endParaRPr>
          </a:p>
        </p:txBody>
      </p:sp>
      <p:pic>
        <p:nvPicPr>
          <p:cNvPr id="5" name="Imagem 4">
            <a:extLst>
              <a:ext uri="{FF2B5EF4-FFF2-40B4-BE49-F238E27FC236}">
                <a16:creationId xmlns:a16="http://schemas.microsoft.com/office/drawing/2014/main" id="{F8570098-A900-4F1D-8FBB-31FE52150217}"/>
              </a:ext>
            </a:extLst>
          </p:cNvPr>
          <p:cNvPicPr>
            <a:picLocks noChangeAspect="1"/>
          </p:cNvPicPr>
          <p:nvPr/>
        </p:nvPicPr>
        <p:blipFill rotWithShape="1">
          <a:blip r:embed="rId2"/>
          <a:srcRect l="5000" t="16803" r="2732" b="16468"/>
          <a:stretch/>
        </p:blipFill>
        <p:spPr>
          <a:xfrm>
            <a:off x="332979" y="1710333"/>
            <a:ext cx="11244899" cy="455203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85336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D10138-031F-4EFB-A244-56EE29F8C929}"/>
              </a:ext>
            </a:extLst>
          </p:cNvPr>
          <p:cNvSpPr>
            <a:spLocks noGrp="1"/>
          </p:cNvSpPr>
          <p:nvPr>
            <p:ph type="title"/>
          </p:nvPr>
        </p:nvSpPr>
        <p:spPr>
          <a:xfrm>
            <a:off x="2853259" y="0"/>
            <a:ext cx="8746883" cy="1146175"/>
          </a:xfrm>
        </p:spPr>
        <p:txBody>
          <a:bodyPr/>
          <a:lstStyle/>
          <a:p>
            <a:r>
              <a:rPr lang="pt-PT" sz="3600" dirty="0">
                <a:solidFill>
                  <a:schemeClr val="accent5">
                    <a:lumMod val="75000"/>
                  </a:schemeClr>
                </a:solidFill>
              </a:rPr>
              <a:t>Ordem dos Médicos Dentistas</a:t>
            </a:r>
            <a:endParaRPr lang="en-US" sz="3600" dirty="0">
              <a:solidFill>
                <a:schemeClr val="accent5">
                  <a:lumMod val="75000"/>
                </a:schemeClr>
              </a:solidFill>
            </a:endParaRPr>
          </a:p>
        </p:txBody>
      </p:sp>
      <p:pic>
        <p:nvPicPr>
          <p:cNvPr id="5" name="Imagem 4">
            <a:extLst>
              <a:ext uri="{FF2B5EF4-FFF2-40B4-BE49-F238E27FC236}">
                <a16:creationId xmlns:a16="http://schemas.microsoft.com/office/drawing/2014/main" id="{B4281DBD-2645-434F-A7BC-11FDFA232C76}"/>
              </a:ext>
            </a:extLst>
          </p:cNvPr>
          <p:cNvPicPr>
            <a:picLocks noChangeAspect="1"/>
          </p:cNvPicPr>
          <p:nvPr/>
        </p:nvPicPr>
        <p:blipFill rotWithShape="1">
          <a:blip r:embed="rId2"/>
          <a:srcRect l="5687" t="17248" b="8174"/>
          <a:stretch/>
        </p:blipFill>
        <p:spPr>
          <a:xfrm>
            <a:off x="332979" y="1566317"/>
            <a:ext cx="11494219" cy="511256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58799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A094926-1BD8-420C-8002-4F819F77A760}"/>
              </a:ext>
            </a:extLst>
          </p:cNvPr>
          <p:cNvSpPr>
            <a:spLocks noGrp="1"/>
          </p:cNvSpPr>
          <p:nvPr>
            <p:ph type="title"/>
          </p:nvPr>
        </p:nvSpPr>
        <p:spPr>
          <a:xfrm>
            <a:off x="2830995" y="44573"/>
            <a:ext cx="8746883" cy="1146175"/>
          </a:xfrm>
        </p:spPr>
        <p:txBody>
          <a:bodyPr/>
          <a:lstStyle/>
          <a:p>
            <a:r>
              <a:rPr lang="pt-PT" sz="3600" dirty="0">
                <a:solidFill>
                  <a:schemeClr val="accent5">
                    <a:lumMod val="75000"/>
                  </a:schemeClr>
                </a:solidFill>
              </a:rPr>
              <a:t>Visita do Bastonário </a:t>
            </a:r>
            <a:br>
              <a:rPr lang="pt-PT" sz="3600" dirty="0">
                <a:solidFill>
                  <a:schemeClr val="accent5">
                    <a:lumMod val="75000"/>
                  </a:schemeClr>
                </a:solidFill>
              </a:rPr>
            </a:br>
            <a:r>
              <a:rPr lang="pt-PT" sz="3600" dirty="0">
                <a:solidFill>
                  <a:schemeClr val="accent5">
                    <a:lumMod val="75000"/>
                  </a:schemeClr>
                </a:solidFill>
              </a:rPr>
              <a:t>da Ordem dos Médicos Dentistas á ARSLVT</a:t>
            </a:r>
            <a:endParaRPr lang="en-US" sz="3600" dirty="0">
              <a:solidFill>
                <a:schemeClr val="accent5">
                  <a:lumMod val="75000"/>
                </a:schemeClr>
              </a:solidFill>
            </a:endParaRPr>
          </a:p>
        </p:txBody>
      </p:sp>
      <p:pic>
        <p:nvPicPr>
          <p:cNvPr id="3" name="Imagem 2">
            <a:extLst>
              <a:ext uri="{FF2B5EF4-FFF2-40B4-BE49-F238E27FC236}">
                <a16:creationId xmlns:a16="http://schemas.microsoft.com/office/drawing/2014/main" id="{1BE9F75D-AEB9-48A8-B4C7-B46B34763D2A}"/>
              </a:ext>
            </a:extLst>
          </p:cNvPr>
          <p:cNvPicPr>
            <a:picLocks noChangeAspect="1"/>
          </p:cNvPicPr>
          <p:nvPr/>
        </p:nvPicPr>
        <p:blipFill rotWithShape="1">
          <a:blip r:embed="rId2"/>
          <a:srcRect l="17891" t="18913" r="13704" b="-2"/>
          <a:stretch/>
        </p:blipFill>
        <p:spPr>
          <a:xfrm>
            <a:off x="132999" y="1688214"/>
            <a:ext cx="5395991" cy="4269664"/>
          </a:xfrm>
          <a:prstGeom prst="rect">
            <a:avLst/>
          </a:prstGeom>
          <a:ln>
            <a:noFill/>
          </a:ln>
          <a:effectLst>
            <a:outerShdw blurRad="190500" algn="tl" rotWithShape="0">
              <a:srgbClr val="000000">
                <a:alpha val="70000"/>
              </a:srgbClr>
            </a:outerShdw>
          </a:effectLst>
        </p:spPr>
      </p:pic>
      <p:pic>
        <p:nvPicPr>
          <p:cNvPr id="5" name="Marcador de Posição de Conteúdo 4">
            <a:extLst>
              <a:ext uri="{FF2B5EF4-FFF2-40B4-BE49-F238E27FC236}">
                <a16:creationId xmlns:a16="http://schemas.microsoft.com/office/drawing/2014/main" id="{E73E9D55-C3DF-49D4-8507-2797736BC0FE}"/>
              </a:ext>
            </a:extLst>
          </p:cNvPr>
          <p:cNvPicPr>
            <a:picLocks noGrp="1" noChangeAspect="1"/>
          </p:cNvPicPr>
          <p:nvPr>
            <p:ph sz="half" idx="1"/>
          </p:nvPr>
        </p:nvPicPr>
        <p:blipFill>
          <a:blip r:embed="rId3"/>
          <a:stretch>
            <a:fillRect/>
          </a:stretch>
        </p:blipFill>
        <p:spPr>
          <a:xfrm>
            <a:off x="5656035" y="1688214"/>
            <a:ext cx="6362994" cy="42696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09867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8451BA-5DD9-4FF9-BBBC-766C806E23AD}"/>
              </a:ext>
            </a:extLst>
          </p:cNvPr>
          <p:cNvSpPr>
            <a:spLocks noGrp="1"/>
          </p:cNvSpPr>
          <p:nvPr>
            <p:ph type="title"/>
          </p:nvPr>
        </p:nvSpPr>
        <p:spPr/>
        <p:txBody>
          <a:bodyPr/>
          <a:lstStyle/>
          <a:p>
            <a:r>
              <a:rPr lang="pt-PT" sz="3600" dirty="0">
                <a:solidFill>
                  <a:schemeClr val="accent5">
                    <a:lumMod val="75000"/>
                  </a:schemeClr>
                </a:solidFill>
              </a:rPr>
              <a:t>Visita do Bastonário </a:t>
            </a:r>
            <a:br>
              <a:rPr lang="pt-PT" sz="3600" dirty="0">
                <a:solidFill>
                  <a:schemeClr val="accent5">
                    <a:lumMod val="75000"/>
                  </a:schemeClr>
                </a:solidFill>
              </a:rPr>
            </a:br>
            <a:r>
              <a:rPr lang="pt-PT" sz="3600" dirty="0">
                <a:solidFill>
                  <a:schemeClr val="accent5">
                    <a:lumMod val="75000"/>
                  </a:schemeClr>
                </a:solidFill>
              </a:rPr>
              <a:t>da Ordem dos Médicos Dentistas á ARSLVT</a:t>
            </a:r>
            <a:endParaRPr lang="en-US" sz="3600" dirty="0">
              <a:solidFill>
                <a:schemeClr val="accent5">
                  <a:lumMod val="75000"/>
                </a:schemeClr>
              </a:solidFill>
            </a:endParaRPr>
          </a:p>
        </p:txBody>
      </p:sp>
      <p:pic>
        <p:nvPicPr>
          <p:cNvPr id="6" name="Marcador de Posição de Conteúdo 5">
            <a:extLst>
              <a:ext uri="{FF2B5EF4-FFF2-40B4-BE49-F238E27FC236}">
                <a16:creationId xmlns:a16="http://schemas.microsoft.com/office/drawing/2014/main" id="{DF829043-DBC5-4D94-A97C-9AF5B36F16AE}"/>
              </a:ext>
            </a:extLst>
          </p:cNvPr>
          <p:cNvPicPr>
            <a:picLocks noGrp="1" noChangeAspect="1"/>
          </p:cNvPicPr>
          <p:nvPr>
            <p:ph sz="half" idx="2"/>
          </p:nvPr>
        </p:nvPicPr>
        <p:blipFill>
          <a:blip r:embed="rId2"/>
          <a:stretch>
            <a:fillRect/>
          </a:stretch>
        </p:blipFill>
        <p:spPr>
          <a:xfrm>
            <a:off x="6093619" y="1854349"/>
            <a:ext cx="5944242" cy="4269662"/>
          </a:xfrm>
          <a:prstGeom prst="rect">
            <a:avLst/>
          </a:prstGeom>
          <a:ln>
            <a:noFill/>
          </a:ln>
          <a:effectLst>
            <a:outerShdw blurRad="190500" algn="tl" rotWithShape="0">
              <a:srgbClr val="000000">
                <a:alpha val="70000"/>
              </a:srgbClr>
            </a:outerShdw>
          </a:effectLst>
        </p:spPr>
      </p:pic>
      <p:pic>
        <p:nvPicPr>
          <p:cNvPr id="7" name="Imagem 6" descr="Uma imagem com pessoa, homem, interior, em pé&#10;&#10;Descrição gerada automaticamente">
            <a:extLst>
              <a:ext uri="{FF2B5EF4-FFF2-40B4-BE49-F238E27FC236}">
                <a16:creationId xmlns:a16="http://schemas.microsoft.com/office/drawing/2014/main" id="{716A0F72-E5E4-4015-A8E0-123EE60ADF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377" y="1854349"/>
            <a:ext cx="5843437" cy="42696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91755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srcRect l="12400" t="8500" r="12700" b="79490"/>
          <a:stretch/>
        </p:blipFill>
        <p:spPr bwMode="auto">
          <a:xfrm>
            <a:off x="1" y="32803"/>
            <a:ext cx="5376602" cy="770233"/>
          </a:xfrm>
          <a:prstGeom prst="rect">
            <a:avLst/>
          </a:prstGeom>
          <a:noFill/>
          <a:ln w="9525">
            <a:noFill/>
            <a:miter lim="800000"/>
            <a:headEnd/>
            <a:tailEnd/>
          </a:ln>
          <a:effectLst/>
        </p:spPr>
      </p:pic>
      <p:sp>
        <p:nvSpPr>
          <p:cNvPr id="7" name="Retângulo 6"/>
          <p:cNvSpPr/>
          <p:nvPr/>
        </p:nvSpPr>
        <p:spPr>
          <a:xfrm>
            <a:off x="6224103" y="-28182"/>
            <a:ext cx="5140497" cy="892203"/>
          </a:xfrm>
          <a:prstGeom prst="rect">
            <a:avLst/>
          </a:prstGeom>
          <a:noFill/>
        </p:spPr>
        <p:txBody>
          <a:bodyPr wrap="square" lIns="91404" tIns="45702" rIns="91404" bIns="45702">
            <a:spAutoFit/>
          </a:bodyPr>
          <a:lstStyle/>
          <a:p>
            <a:pPr algn="ctr"/>
            <a:r>
              <a:rPr lang="pt-PT" sz="2799"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DEPARTAMENTO SAÚDE PÚBLICA</a:t>
            </a:r>
          </a:p>
          <a:p>
            <a:pPr algn="ctr"/>
            <a:r>
              <a:rPr lang="pt-PT" sz="2399"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Grupo Regional Saúde Oral</a:t>
            </a:r>
          </a:p>
        </p:txBody>
      </p:sp>
      <p:sp>
        <p:nvSpPr>
          <p:cNvPr id="3" name="Retângulo 2"/>
          <p:cNvSpPr/>
          <p:nvPr/>
        </p:nvSpPr>
        <p:spPr>
          <a:xfrm>
            <a:off x="1" y="1195540"/>
            <a:ext cx="12187237" cy="5091712"/>
          </a:xfrm>
          <a:prstGeom prst="rect">
            <a:avLst/>
          </a:prstGeom>
        </p:spPr>
        <p:txBody>
          <a:bodyPr wrap="square">
            <a:spAutoFit/>
          </a:bodyPr>
          <a:lstStyle/>
          <a:p>
            <a:pPr marL="108542" indent="-108542" algn="just">
              <a:lnSpc>
                <a:spcPct val="150000"/>
              </a:lnSpc>
              <a:spcBef>
                <a:spcPts val="1200"/>
              </a:spcBef>
              <a:spcAft>
                <a:spcPts val="600"/>
              </a:spcAft>
            </a:pPr>
            <a:r>
              <a:rPr lang="pt-PT" sz="2399" b="1" dirty="0">
                <a:ea typeface="Times New Roman" panose="02020603050405020304" pitchFamily="18" charset="0"/>
              </a:rPr>
              <a:t>– crianças e jovens, dos 3 aos 18 anos</a:t>
            </a:r>
          </a:p>
          <a:p>
            <a:pPr marL="712503" indent="-349110" algn="just">
              <a:lnSpc>
                <a:spcPct val="150000"/>
              </a:lnSpc>
              <a:spcBef>
                <a:spcPts val="300"/>
              </a:spcBef>
              <a:spcAft>
                <a:spcPts val="300"/>
              </a:spcAft>
              <a:buFont typeface="Wingdings" panose="05000000000000000000" pitchFamily="2" charset="2"/>
              <a:buChar char=""/>
              <a:tabLst>
                <a:tab pos="270402" algn="l"/>
              </a:tabLst>
            </a:pPr>
            <a:r>
              <a:rPr lang="pt-PT" sz="2199" dirty="0">
                <a:ea typeface="Times New Roman" panose="02020603050405020304" pitchFamily="18" charset="0"/>
              </a:rPr>
              <a:t>Em cada ano letivo, deve ser aplicado verniz de flúor (2X / ano) às crianças dos Jardins-de-Infância</a:t>
            </a:r>
          </a:p>
          <a:p>
            <a:pPr marL="712503" indent="-342763" algn="just">
              <a:lnSpc>
                <a:spcPct val="150000"/>
              </a:lnSpc>
              <a:spcBef>
                <a:spcPts val="600"/>
              </a:spcBef>
              <a:spcAft>
                <a:spcPts val="600"/>
              </a:spcAft>
              <a:buFont typeface="Wingdings" panose="05000000000000000000" pitchFamily="2" charset="2"/>
              <a:buChar char=""/>
              <a:tabLst>
                <a:tab pos="270402" algn="l"/>
              </a:tabLst>
            </a:pPr>
            <a:r>
              <a:rPr lang="pt-PT" sz="2199" dirty="0">
                <a:ea typeface="Times New Roman" panose="02020603050405020304" pitchFamily="18" charset="0"/>
              </a:rPr>
              <a:t>Em cada ano letivo, todas as crianças e jovens com 7, 10, 13 anos que frequentam escolas públicas, devem ter acesso a higiene oral ou a medicina dentária (cheque-dentista), para efetuarem aplicação de </a:t>
            </a:r>
            <a:r>
              <a:rPr lang="pt-PT" sz="2199" dirty="0" err="1">
                <a:ea typeface="Times New Roman" panose="02020603050405020304" pitchFamily="18" charset="0"/>
              </a:rPr>
              <a:t>selantes</a:t>
            </a:r>
            <a:r>
              <a:rPr lang="pt-PT" sz="2199" dirty="0">
                <a:ea typeface="Times New Roman" panose="02020603050405020304" pitchFamily="18" charset="0"/>
              </a:rPr>
              <a:t> de fissuras nos molares e pré-molares permanentes e o tratamento de todos os seus dentes permanentes cariados</a:t>
            </a:r>
          </a:p>
          <a:p>
            <a:pPr marL="712503" indent="-349110" algn="just">
              <a:lnSpc>
                <a:spcPct val="150000"/>
              </a:lnSpc>
              <a:spcBef>
                <a:spcPts val="600"/>
              </a:spcBef>
              <a:spcAft>
                <a:spcPts val="600"/>
              </a:spcAft>
              <a:buFont typeface="Wingdings" panose="05000000000000000000" pitchFamily="2" charset="2"/>
              <a:buChar char=""/>
            </a:pPr>
            <a:r>
              <a:rPr lang="pt-PT" sz="2199" dirty="0">
                <a:ea typeface="Times New Roman" panose="02020603050405020304" pitchFamily="18" charset="0"/>
              </a:rPr>
              <a:t>Os adolescentes com 16 e 18 anos que completarem o Programa de referenciação em Saúde Oral, podem solicitar, no Centro de Saúde, um cheque-dentista para tratamentos dentários, se necessário.</a:t>
            </a:r>
          </a:p>
        </p:txBody>
      </p:sp>
    </p:spTree>
    <p:extLst>
      <p:ext uri="{BB962C8B-B14F-4D97-AF65-F5344CB8AC3E}">
        <p14:creationId xmlns:p14="http://schemas.microsoft.com/office/powerpoint/2010/main" val="2379475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780669C-9EA6-4FF2-B803-36ED37BBAFE0}"/>
              </a:ext>
            </a:extLst>
          </p:cNvPr>
          <p:cNvSpPr>
            <a:spLocks noGrp="1"/>
          </p:cNvSpPr>
          <p:nvPr>
            <p:ph type="title"/>
          </p:nvPr>
        </p:nvSpPr>
        <p:spPr>
          <a:xfrm>
            <a:off x="2853259" y="126157"/>
            <a:ext cx="9034915" cy="1146175"/>
          </a:xfrm>
        </p:spPr>
        <p:txBody>
          <a:bodyPr/>
          <a:lstStyle/>
          <a:p>
            <a:pPr eaLnBrk="1" hangingPunct="1">
              <a:defRPr/>
            </a:pPr>
            <a:r>
              <a:rPr lang="pt-PT" sz="3600" dirty="0">
                <a:solidFill>
                  <a:schemeClr val="accent5">
                    <a:lumMod val="75000"/>
                  </a:schemeClr>
                </a:solidFill>
              </a:rPr>
              <a:t>Programa Nacional de Promoção da Saúde Oral</a:t>
            </a:r>
            <a:endParaRPr lang="en-US" sz="3600" dirty="0">
              <a:solidFill>
                <a:schemeClr val="accent5">
                  <a:lumMod val="75000"/>
                </a:schemeClr>
              </a:solidFill>
            </a:endParaRPr>
          </a:p>
        </p:txBody>
      </p:sp>
      <p:pic>
        <p:nvPicPr>
          <p:cNvPr id="5" name="Imagem 4">
            <a:extLst>
              <a:ext uri="{FF2B5EF4-FFF2-40B4-BE49-F238E27FC236}">
                <a16:creationId xmlns:a16="http://schemas.microsoft.com/office/drawing/2014/main" id="{29CEABC8-4666-47A2-A627-8A029DEAC21A}"/>
              </a:ext>
            </a:extLst>
          </p:cNvPr>
          <p:cNvPicPr>
            <a:picLocks noChangeAspect="1"/>
          </p:cNvPicPr>
          <p:nvPr/>
        </p:nvPicPr>
        <p:blipFill rotWithShape="1">
          <a:blip r:embed="rId2"/>
          <a:srcRect t="2809"/>
          <a:stretch/>
        </p:blipFill>
        <p:spPr>
          <a:xfrm>
            <a:off x="837035" y="1710333"/>
            <a:ext cx="10233359" cy="49819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9360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srcRect l="12400" t="8500" r="12700" b="79490"/>
          <a:stretch/>
        </p:blipFill>
        <p:spPr bwMode="auto">
          <a:xfrm>
            <a:off x="1" y="32803"/>
            <a:ext cx="5376602" cy="770233"/>
          </a:xfrm>
          <a:prstGeom prst="rect">
            <a:avLst/>
          </a:prstGeom>
          <a:noFill/>
          <a:ln w="9525">
            <a:noFill/>
            <a:miter lim="800000"/>
            <a:headEnd/>
            <a:tailEnd/>
          </a:ln>
          <a:effectLst/>
        </p:spPr>
      </p:pic>
      <p:sp>
        <p:nvSpPr>
          <p:cNvPr id="7" name="Retângulo 6"/>
          <p:cNvSpPr/>
          <p:nvPr/>
        </p:nvSpPr>
        <p:spPr>
          <a:xfrm>
            <a:off x="6224103" y="-28182"/>
            <a:ext cx="5140497" cy="892203"/>
          </a:xfrm>
          <a:prstGeom prst="rect">
            <a:avLst/>
          </a:prstGeom>
          <a:noFill/>
        </p:spPr>
        <p:txBody>
          <a:bodyPr wrap="square" lIns="91404" tIns="45702" rIns="91404" bIns="45702">
            <a:spAutoFit/>
          </a:bodyPr>
          <a:lstStyle/>
          <a:p>
            <a:pPr algn="ctr"/>
            <a:r>
              <a:rPr lang="pt-PT" sz="2799"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DEPARTAMENTO SAÚDE PÚBLICA</a:t>
            </a:r>
          </a:p>
          <a:p>
            <a:pPr algn="ctr"/>
            <a:r>
              <a:rPr lang="pt-PT" sz="2399"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Grupo Regional Saúde Oral</a:t>
            </a:r>
          </a:p>
        </p:txBody>
      </p:sp>
      <p:sp>
        <p:nvSpPr>
          <p:cNvPr id="3" name="Retângulo 2"/>
          <p:cNvSpPr/>
          <p:nvPr/>
        </p:nvSpPr>
        <p:spPr>
          <a:xfrm>
            <a:off x="1" y="1434755"/>
            <a:ext cx="12187237" cy="5307072"/>
          </a:xfrm>
          <a:prstGeom prst="rect">
            <a:avLst/>
          </a:prstGeom>
        </p:spPr>
        <p:txBody>
          <a:bodyPr wrap="square">
            <a:spAutoFit/>
          </a:bodyPr>
          <a:lstStyle/>
          <a:p>
            <a:pPr marL="108542" indent="-108542">
              <a:lnSpc>
                <a:spcPct val="150000"/>
              </a:lnSpc>
              <a:spcAft>
                <a:spcPts val="600"/>
              </a:spcAft>
            </a:pPr>
            <a:r>
              <a:rPr lang="pt-PT" sz="2399" b="1" dirty="0">
                <a:ea typeface="Times New Roman" panose="02020603050405020304" pitchFamily="18" charset="0"/>
              </a:rPr>
              <a:t>- Localmente, sejam concretizados o maior número possível de diagnósticos precoces, e tratamento das situações de doença oral identificadas, no âmbito da:</a:t>
            </a:r>
            <a:endParaRPr lang="pt-PT" sz="2399" b="1" dirty="0">
              <a:latin typeface="Arial" panose="020B0604020202020204" pitchFamily="34" charset="0"/>
              <a:ea typeface="Times New Roman" panose="02020603050405020304" pitchFamily="18" charset="0"/>
            </a:endParaRPr>
          </a:p>
          <a:p>
            <a:pPr marL="860081" indent="-90134" algn="just">
              <a:lnSpc>
                <a:spcPct val="150000"/>
              </a:lnSpc>
              <a:spcBef>
                <a:spcPts val="300"/>
              </a:spcBef>
              <a:spcAft>
                <a:spcPts val="300"/>
              </a:spcAft>
            </a:pPr>
            <a:r>
              <a:rPr lang="pt-PT" sz="2199" dirty="0">
                <a:ea typeface="Times New Roman" panose="02020603050405020304" pitchFamily="18" charset="0"/>
              </a:rPr>
              <a:t>* Saúde Infantil (crianças dos 3 aos 6 anos) e Idades Intermédias</a:t>
            </a:r>
            <a:endParaRPr lang="pt-PT" sz="2199" dirty="0">
              <a:latin typeface="Arial" panose="020B0604020202020204" pitchFamily="34" charset="0"/>
              <a:ea typeface="Times New Roman" panose="02020603050405020304" pitchFamily="18" charset="0"/>
            </a:endParaRPr>
          </a:p>
          <a:p>
            <a:pPr marL="860081" indent="-90134" algn="just">
              <a:lnSpc>
                <a:spcPct val="150000"/>
              </a:lnSpc>
              <a:spcBef>
                <a:spcPts val="300"/>
              </a:spcBef>
              <a:spcAft>
                <a:spcPts val="300"/>
              </a:spcAft>
            </a:pPr>
            <a:r>
              <a:rPr lang="pt-PT" sz="2199" dirty="0">
                <a:ea typeface="Times New Roman" panose="02020603050405020304" pitchFamily="18" charset="0"/>
              </a:rPr>
              <a:t>* Saúde Materna – grávidas</a:t>
            </a:r>
            <a:endParaRPr lang="pt-PT" sz="2199" dirty="0">
              <a:latin typeface="Arial" panose="020B0604020202020204" pitchFamily="34" charset="0"/>
              <a:ea typeface="Times New Roman" panose="02020603050405020304" pitchFamily="18" charset="0"/>
            </a:endParaRPr>
          </a:p>
          <a:p>
            <a:pPr marL="860081" indent="-90134" algn="just">
              <a:lnSpc>
                <a:spcPct val="150000"/>
              </a:lnSpc>
              <a:spcBef>
                <a:spcPts val="300"/>
              </a:spcBef>
              <a:spcAft>
                <a:spcPts val="300"/>
              </a:spcAft>
            </a:pPr>
            <a:r>
              <a:rPr lang="pt-PT" sz="2199" dirty="0">
                <a:ea typeface="Times New Roman" panose="02020603050405020304" pitchFamily="18" charset="0"/>
              </a:rPr>
              <a:t>* Saúde Idoso – idosos beneficiários do complemento solidário</a:t>
            </a:r>
            <a:endParaRPr lang="pt-PT" sz="2199" dirty="0">
              <a:latin typeface="Arial" panose="020B0604020202020204" pitchFamily="34" charset="0"/>
              <a:ea typeface="Times New Roman" panose="02020603050405020304" pitchFamily="18" charset="0"/>
            </a:endParaRPr>
          </a:p>
          <a:p>
            <a:pPr marL="769947" algn="just">
              <a:lnSpc>
                <a:spcPct val="150000"/>
              </a:lnSpc>
              <a:spcBef>
                <a:spcPts val="300"/>
              </a:spcBef>
              <a:spcAft>
                <a:spcPts val="300"/>
              </a:spcAft>
            </a:pPr>
            <a:r>
              <a:rPr lang="pt-PT" sz="2199" dirty="0">
                <a:ea typeface="Times New Roman" panose="02020603050405020304" pitchFamily="18" charset="0"/>
              </a:rPr>
              <a:t>* Utentes VIH/SIDA</a:t>
            </a:r>
            <a:endParaRPr lang="pt-PT" sz="2199" dirty="0">
              <a:latin typeface="Arial" panose="020B0604020202020204" pitchFamily="34" charset="0"/>
              <a:ea typeface="Times New Roman" panose="02020603050405020304" pitchFamily="18" charset="0"/>
            </a:endParaRPr>
          </a:p>
          <a:p>
            <a:pPr marL="769947" algn="just">
              <a:lnSpc>
                <a:spcPct val="150000"/>
              </a:lnSpc>
              <a:spcBef>
                <a:spcPts val="300"/>
              </a:spcBef>
              <a:spcAft>
                <a:spcPts val="300"/>
              </a:spcAft>
            </a:pPr>
            <a:r>
              <a:rPr lang="pt-PT" sz="2199" dirty="0">
                <a:latin typeface="Arial" panose="020B0604020202020204" pitchFamily="34" charset="0"/>
                <a:ea typeface="Times New Roman" panose="02020603050405020304" pitchFamily="18" charset="0"/>
              </a:rPr>
              <a:t>* </a:t>
            </a:r>
            <a:r>
              <a:rPr lang="pt-PT" sz="2199" dirty="0">
                <a:ea typeface="Times New Roman" panose="02020603050405020304" pitchFamily="18" charset="0"/>
              </a:rPr>
              <a:t>Cancro Oral – população alvo e utentes do SNS com queixas</a:t>
            </a:r>
          </a:p>
          <a:p>
            <a:pPr>
              <a:lnSpc>
                <a:spcPct val="150000"/>
              </a:lnSpc>
            </a:pPr>
            <a:r>
              <a:rPr lang="pt-PT" sz="2399" b="1" dirty="0">
                <a:ea typeface="Calibri" panose="020F0502020204030204" pitchFamily="34" charset="0"/>
              </a:rPr>
              <a:t>- Localmente, seja assegurado o atendimento em medicina dentária ao maior número de utentes dos Centros de Saúde, referenciados pelos Médicos de Família;</a:t>
            </a:r>
            <a:endParaRPr lang="pt-PT" sz="2399" b="1" dirty="0"/>
          </a:p>
        </p:txBody>
      </p:sp>
    </p:spTree>
    <p:extLst>
      <p:ext uri="{BB962C8B-B14F-4D97-AF65-F5344CB8AC3E}">
        <p14:creationId xmlns:p14="http://schemas.microsoft.com/office/powerpoint/2010/main" val="3981350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sp>
        <p:nvSpPr>
          <p:cNvPr id="3" name="Marcador de Posição de Conteúdo 2"/>
          <p:cNvSpPr>
            <a:spLocks noGrp="1"/>
          </p:cNvSpPr>
          <p:nvPr>
            <p:ph idx="1"/>
          </p:nvPr>
        </p:nvSpPr>
        <p:spPr/>
        <p:txBody>
          <a:bodyPr/>
          <a:lstStyle/>
          <a:p>
            <a:endParaRPr lang="pt-PT"/>
          </a:p>
        </p:txBody>
      </p:sp>
      <p:graphicFrame>
        <p:nvGraphicFramePr>
          <p:cNvPr id="4" name="Gráfico 3"/>
          <p:cNvGraphicFramePr>
            <a:graphicFrameLocks/>
          </p:cNvGraphicFramePr>
          <p:nvPr>
            <p:extLst>
              <p:ext uri="{D42A27DB-BD31-4B8C-83A1-F6EECF244321}">
                <p14:modId xmlns:p14="http://schemas.microsoft.com/office/powerpoint/2010/main" val="2964358293"/>
              </p:ext>
            </p:extLst>
          </p:nvPr>
        </p:nvGraphicFramePr>
        <p:xfrm>
          <a:off x="44947" y="0"/>
          <a:ext cx="12097344" cy="6877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9707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sp>
        <p:nvSpPr>
          <p:cNvPr id="3" name="Marcador de Posição de Conteúdo 2"/>
          <p:cNvSpPr>
            <a:spLocks noGrp="1"/>
          </p:cNvSpPr>
          <p:nvPr>
            <p:ph idx="1"/>
          </p:nvPr>
        </p:nvSpPr>
        <p:spPr/>
        <p:txBody>
          <a:bodyPr/>
          <a:lstStyle/>
          <a:p>
            <a:endParaRPr lang="pt-PT" dirty="0"/>
          </a:p>
        </p:txBody>
      </p:sp>
      <p:graphicFrame>
        <p:nvGraphicFramePr>
          <p:cNvPr id="4" name="Gráfico 3"/>
          <p:cNvGraphicFramePr>
            <a:graphicFrameLocks/>
          </p:cNvGraphicFramePr>
          <p:nvPr>
            <p:extLst>
              <p:ext uri="{D42A27DB-BD31-4B8C-83A1-F6EECF244321}">
                <p14:modId xmlns:p14="http://schemas.microsoft.com/office/powerpoint/2010/main" val="3865095663"/>
              </p:ext>
            </p:extLst>
          </p:nvPr>
        </p:nvGraphicFramePr>
        <p:xfrm>
          <a:off x="0" y="0"/>
          <a:ext cx="12187238" cy="6877049"/>
        </p:xfrm>
        <a:graphic>
          <a:graphicData uri="http://schemas.openxmlformats.org/drawingml/2006/chart">
            <c:chart xmlns:c="http://schemas.openxmlformats.org/drawingml/2006/chart" xmlns:r="http://schemas.openxmlformats.org/officeDocument/2006/relationships" r:id="rId2"/>
          </a:graphicData>
        </a:graphic>
      </p:graphicFrame>
      <p:sp>
        <p:nvSpPr>
          <p:cNvPr id="5" name="CaixaDeTexto 1"/>
          <p:cNvSpPr txBox="1"/>
          <p:nvPr/>
        </p:nvSpPr>
        <p:spPr>
          <a:xfrm>
            <a:off x="4952671" y="2818275"/>
            <a:ext cx="783465" cy="401377"/>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PT" sz="1799" b="1" dirty="0"/>
              <a:t>55,2%</a:t>
            </a:r>
          </a:p>
        </p:txBody>
      </p:sp>
      <p:sp>
        <p:nvSpPr>
          <p:cNvPr id="6" name="CaixaDeTexto 1"/>
          <p:cNvSpPr txBox="1"/>
          <p:nvPr/>
        </p:nvSpPr>
        <p:spPr>
          <a:xfrm>
            <a:off x="8294171" y="3219653"/>
            <a:ext cx="783465" cy="401377"/>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PT" sz="1799" b="1" dirty="0"/>
              <a:t>47,1%</a:t>
            </a:r>
          </a:p>
        </p:txBody>
      </p:sp>
      <p:sp>
        <p:nvSpPr>
          <p:cNvPr id="7" name="CaixaDeTexto 1"/>
          <p:cNvSpPr txBox="1"/>
          <p:nvPr/>
        </p:nvSpPr>
        <p:spPr>
          <a:xfrm>
            <a:off x="9530020" y="1166267"/>
            <a:ext cx="2187709" cy="1062274"/>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PT" sz="1999" b="1" dirty="0"/>
              <a:t>Utilização Global</a:t>
            </a:r>
          </a:p>
          <a:p>
            <a:pPr algn="ctr"/>
            <a:endParaRPr lang="pt-PT" sz="1999" b="1" dirty="0"/>
          </a:p>
          <a:p>
            <a:pPr algn="ctr"/>
            <a:r>
              <a:rPr lang="pt-PT" sz="1999" b="1" dirty="0"/>
              <a:t>57,4 %</a:t>
            </a:r>
          </a:p>
        </p:txBody>
      </p:sp>
      <p:sp>
        <p:nvSpPr>
          <p:cNvPr id="9" name="CaixaDeTexto 8"/>
          <p:cNvSpPr txBox="1"/>
          <p:nvPr/>
        </p:nvSpPr>
        <p:spPr>
          <a:xfrm>
            <a:off x="1096852" y="5445601"/>
            <a:ext cx="990213" cy="369188"/>
          </a:xfrm>
          <a:prstGeom prst="rect">
            <a:avLst/>
          </a:prstGeom>
          <a:noFill/>
        </p:spPr>
        <p:txBody>
          <a:bodyPr wrap="square" rtlCol="0">
            <a:spAutoFit/>
          </a:bodyPr>
          <a:lstStyle/>
          <a:p>
            <a:r>
              <a:rPr lang="pt-PT" dirty="0"/>
              <a:t>7 Anos</a:t>
            </a:r>
          </a:p>
        </p:txBody>
      </p:sp>
      <p:sp>
        <p:nvSpPr>
          <p:cNvPr id="11" name="CaixaDeTexto 10"/>
          <p:cNvSpPr txBox="1"/>
          <p:nvPr/>
        </p:nvSpPr>
        <p:spPr>
          <a:xfrm>
            <a:off x="4097959" y="5445601"/>
            <a:ext cx="990213" cy="369188"/>
          </a:xfrm>
          <a:prstGeom prst="rect">
            <a:avLst/>
          </a:prstGeom>
          <a:noFill/>
        </p:spPr>
        <p:txBody>
          <a:bodyPr wrap="square" rtlCol="0">
            <a:spAutoFit/>
          </a:bodyPr>
          <a:lstStyle/>
          <a:p>
            <a:r>
              <a:rPr lang="pt-PT" dirty="0"/>
              <a:t>10 Anos</a:t>
            </a:r>
          </a:p>
        </p:txBody>
      </p:sp>
      <p:sp>
        <p:nvSpPr>
          <p:cNvPr id="12" name="CaixaDeTexto 11"/>
          <p:cNvSpPr txBox="1"/>
          <p:nvPr/>
        </p:nvSpPr>
        <p:spPr>
          <a:xfrm>
            <a:off x="7083832" y="5445601"/>
            <a:ext cx="990213" cy="369188"/>
          </a:xfrm>
          <a:prstGeom prst="rect">
            <a:avLst/>
          </a:prstGeom>
          <a:noFill/>
        </p:spPr>
        <p:txBody>
          <a:bodyPr wrap="square" rtlCol="0">
            <a:spAutoFit/>
          </a:bodyPr>
          <a:lstStyle/>
          <a:p>
            <a:r>
              <a:rPr lang="pt-PT" dirty="0"/>
              <a:t>13 Anos</a:t>
            </a:r>
          </a:p>
        </p:txBody>
      </p:sp>
    </p:spTree>
    <p:extLst>
      <p:ext uri="{BB962C8B-B14F-4D97-AF65-F5344CB8AC3E}">
        <p14:creationId xmlns:p14="http://schemas.microsoft.com/office/powerpoint/2010/main" val="429567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sp>
        <p:nvSpPr>
          <p:cNvPr id="3" name="Marcador de Posição de Conteúdo 2"/>
          <p:cNvSpPr>
            <a:spLocks noGrp="1"/>
          </p:cNvSpPr>
          <p:nvPr>
            <p:ph idx="1"/>
          </p:nvPr>
        </p:nvSpPr>
        <p:spPr/>
        <p:txBody>
          <a:bodyPr/>
          <a:lstStyle/>
          <a:p>
            <a:endParaRPr lang="pt-PT"/>
          </a:p>
        </p:txBody>
      </p:sp>
      <p:graphicFrame>
        <p:nvGraphicFramePr>
          <p:cNvPr id="4" name="Gráfico 3"/>
          <p:cNvGraphicFramePr>
            <a:graphicFrameLocks/>
          </p:cNvGraphicFramePr>
          <p:nvPr>
            <p:extLst>
              <p:ext uri="{D42A27DB-BD31-4B8C-83A1-F6EECF244321}">
                <p14:modId xmlns:p14="http://schemas.microsoft.com/office/powerpoint/2010/main" val="394555426"/>
              </p:ext>
            </p:extLst>
          </p:nvPr>
        </p:nvGraphicFramePr>
        <p:xfrm>
          <a:off x="0" y="0"/>
          <a:ext cx="12187238" cy="6877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4250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2545382278"/>
              </p:ext>
            </p:extLst>
          </p:nvPr>
        </p:nvGraphicFramePr>
        <p:xfrm>
          <a:off x="0" y="0"/>
          <a:ext cx="5954718" cy="68770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a:graphicFrameLocks/>
          </p:cNvGraphicFramePr>
          <p:nvPr>
            <p:extLst>
              <p:ext uri="{D42A27DB-BD31-4B8C-83A1-F6EECF244321}">
                <p14:modId xmlns:p14="http://schemas.microsoft.com/office/powerpoint/2010/main" val="1327713194"/>
              </p:ext>
            </p:extLst>
          </p:nvPr>
        </p:nvGraphicFramePr>
        <p:xfrm>
          <a:off x="5954718" y="0"/>
          <a:ext cx="6232520" cy="6877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2020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3072811539"/>
              </p:ext>
            </p:extLst>
          </p:nvPr>
        </p:nvGraphicFramePr>
        <p:xfrm>
          <a:off x="0" y="10865"/>
          <a:ext cx="12187238" cy="6855321"/>
        </p:xfrm>
        <a:graphic>
          <a:graphicData uri="http://schemas.openxmlformats.org/drawingml/2006/chart">
            <c:chart xmlns:c="http://schemas.openxmlformats.org/drawingml/2006/chart" xmlns:r="http://schemas.openxmlformats.org/officeDocument/2006/relationships" r:id="rId2"/>
          </a:graphicData>
        </a:graphic>
      </p:graphicFrame>
      <p:sp>
        <p:nvSpPr>
          <p:cNvPr id="6" name="CaixaDeTexto 1"/>
          <p:cNvSpPr txBox="1"/>
          <p:nvPr/>
        </p:nvSpPr>
        <p:spPr>
          <a:xfrm>
            <a:off x="6711942" y="2441591"/>
            <a:ext cx="967810" cy="497347"/>
          </a:xfrm>
          <a:prstGeom prst="rect">
            <a:avLst/>
          </a:prstGeom>
          <a:solidFill>
            <a:srgbClr val="FFFFCC"/>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PT" sz="2399" b="1" dirty="0"/>
              <a:t>43,3%</a:t>
            </a:r>
          </a:p>
        </p:txBody>
      </p:sp>
      <p:sp>
        <p:nvSpPr>
          <p:cNvPr id="7" name="CaixaDeTexto 1"/>
          <p:cNvSpPr txBox="1"/>
          <p:nvPr/>
        </p:nvSpPr>
        <p:spPr>
          <a:xfrm>
            <a:off x="10641430" y="2441591"/>
            <a:ext cx="967810" cy="497347"/>
          </a:xfrm>
          <a:prstGeom prst="rect">
            <a:avLst/>
          </a:prstGeom>
          <a:solidFill>
            <a:srgbClr val="FFFFCC"/>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PT" sz="2399" b="1" dirty="0"/>
              <a:t>41,8%</a:t>
            </a:r>
          </a:p>
        </p:txBody>
      </p:sp>
    </p:spTree>
    <p:extLst>
      <p:ext uri="{BB962C8B-B14F-4D97-AF65-F5344CB8AC3E}">
        <p14:creationId xmlns:p14="http://schemas.microsoft.com/office/powerpoint/2010/main" val="3378208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p:txBody>
          <a:bodyPr/>
          <a:lstStyle/>
          <a:p>
            <a:endParaRPr lang="pt-PT" dirty="0"/>
          </a:p>
        </p:txBody>
      </p:sp>
      <p:graphicFrame>
        <p:nvGraphicFramePr>
          <p:cNvPr id="4" name="Gráfico 3"/>
          <p:cNvGraphicFramePr>
            <a:graphicFrameLocks/>
          </p:cNvGraphicFramePr>
          <p:nvPr>
            <p:extLst>
              <p:ext uri="{D42A27DB-BD31-4B8C-83A1-F6EECF244321}">
                <p14:modId xmlns:p14="http://schemas.microsoft.com/office/powerpoint/2010/main" val="1285371220"/>
              </p:ext>
            </p:extLst>
          </p:nvPr>
        </p:nvGraphicFramePr>
        <p:xfrm>
          <a:off x="1" y="0"/>
          <a:ext cx="6223482" cy="6877050"/>
        </p:xfrm>
        <a:graphic>
          <a:graphicData uri="http://schemas.openxmlformats.org/drawingml/2006/chart">
            <c:chart xmlns:c="http://schemas.openxmlformats.org/drawingml/2006/chart" xmlns:r="http://schemas.openxmlformats.org/officeDocument/2006/relationships" r:id="rId2"/>
          </a:graphicData>
        </a:graphic>
      </p:graphicFrame>
      <p:sp>
        <p:nvSpPr>
          <p:cNvPr id="5" name="CaixaDeTexto 1"/>
          <p:cNvSpPr txBox="1"/>
          <p:nvPr/>
        </p:nvSpPr>
        <p:spPr>
          <a:xfrm>
            <a:off x="3404708" y="1567144"/>
            <a:ext cx="1329233" cy="537264"/>
          </a:xfrm>
          <a:prstGeom prst="rect">
            <a:avLst/>
          </a:prstGeom>
          <a:solidFill>
            <a:schemeClr val="accent4">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PT" sz="3199" b="1" dirty="0"/>
              <a:t>67,9 %</a:t>
            </a:r>
          </a:p>
          <a:p>
            <a:pPr algn="ctr"/>
            <a:endParaRPr lang="pt-PT" sz="3199" b="1" dirty="0"/>
          </a:p>
        </p:txBody>
      </p:sp>
      <p:graphicFrame>
        <p:nvGraphicFramePr>
          <p:cNvPr id="6" name="Gráfico 5"/>
          <p:cNvGraphicFramePr>
            <a:graphicFrameLocks/>
          </p:cNvGraphicFramePr>
          <p:nvPr>
            <p:extLst>
              <p:ext uri="{D42A27DB-BD31-4B8C-83A1-F6EECF244321}">
                <p14:modId xmlns:p14="http://schemas.microsoft.com/office/powerpoint/2010/main" val="1229628009"/>
              </p:ext>
            </p:extLst>
          </p:nvPr>
        </p:nvGraphicFramePr>
        <p:xfrm>
          <a:off x="6223482" y="0"/>
          <a:ext cx="5963755" cy="68770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3497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nvGraphicFramePr>
        <p:xfrm>
          <a:off x="0" y="10865"/>
          <a:ext cx="12187238" cy="6855321"/>
        </p:xfrm>
        <a:graphic>
          <a:graphicData uri="http://schemas.openxmlformats.org/drawingml/2006/chart">
            <c:chart xmlns:c="http://schemas.openxmlformats.org/drawingml/2006/chart" xmlns:r="http://schemas.openxmlformats.org/officeDocument/2006/relationships" r:id="rId2"/>
          </a:graphicData>
        </a:graphic>
      </p:graphicFrame>
      <p:sp>
        <p:nvSpPr>
          <p:cNvPr id="7" name="CaixaDeTexto 1"/>
          <p:cNvSpPr txBox="1"/>
          <p:nvPr/>
        </p:nvSpPr>
        <p:spPr>
          <a:xfrm>
            <a:off x="3109538" y="1617160"/>
            <a:ext cx="967810" cy="497347"/>
          </a:xfrm>
          <a:prstGeom prst="rect">
            <a:avLst/>
          </a:prstGeom>
          <a:solidFill>
            <a:srgbClr val="FFFFCC"/>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PT" sz="2399" b="1" dirty="0"/>
              <a:t>76,2%</a:t>
            </a:r>
          </a:p>
        </p:txBody>
      </p:sp>
      <p:sp>
        <p:nvSpPr>
          <p:cNvPr id="8" name="CaixaDeTexto 1"/>
          <p:cNvSpPr txBox="1"/>
          <p:nvPr/>
        </p:nvSpPr>
        <p:spPr>
          <a:xfrm>
            <a:off x="10251617" y="622467"/>
            <a:ext cx="967810" cy="497347"/>
          </a:xfrm>
          <a:prstGeom prst="rect">
            <a:avLst/>
          </a:prstGeom>
          <a:solidFill>
            <a:srgbClr val="FFFFCC"/>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PT" sz="2399" b="1" dirty="0"/>
              <a:t>67,9%</a:t>
            </a:r>
          </a:p>
        </p:txBody>
      </p:sp>
      <p:sp>
        <p:nvSpPr>
          <p:cNvPr id="9" name="CaixaDeTexto 1"/>
          <p:cNvSpPr txBox="1"/>
          <p:nvPr/>
        </p:nvSpPr>
        <p:spPr>
          <a:xfrm>
            <a:off x="6680578" y="1119813"/>
            <a:ext cx="967810" cy="497347"/>
          </a:xfrm>
          <a:prstGeom prst="rect">
            <a:avLst/>
          </a:prstGeom>
          <a:solidFill>
            <a:srgbClr val="FFFFCC"/>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PT" sz="2399" b="1" dirty="0"/>
              <a:t>66,7%</a:t>
            </a:r>
          </a:p>
        </p:txBody>
      </p:sp>
    </p:spTree>
    <p:extLst>
      <p:ext uri="{BB962C8B-B14F-4D97-AF65-F5344CB8AC3E}">
        <p14:creationId xmlns:p14="http://schemas.microsoft.com/office/powerpoint/2010/main" val="4268096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graphicFrame>
        <p:nvGraphicFramePr>
          <p:cNvPr id="5" name="Gráfico 4"/>
          <p:cNvGraphicFramePr>
            <a:graphicFrameLocks/>
          </p:cNvGraphicFramePr>
          <p:nvPr>
            <p:extLst>
              <p:ext uri="{D42A27DB-BD31-4B8C-83A1-F6EECF244321}">
                <p14:modId xmlns:p14="http://schemas.microsoft.com/office/powerpoint/2010/main" val="741709413"/>
              </p:ext>
            </p:extLst>
          </p:nvPr>
        </p:nvGraphicFramePr>
        <p:xfrm>
          <a:off x="44947" y="44573"/>
          <a:ext cx="6170544" cy="68324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p:cNvGraphicFramePr>
            <a:graphicFrameLocks/>
          </p:cNvGraphicFramePr>
          <p:nvPr>
            <p:extLst>
              <p:ext uri="{D42A27DB-BD31-4B8C-83A1-F6EECF244321}">
                <p14:modId xmlns:p14="http://schemas.microsoft.com/office/powerpoint/2010/main" val="3971515066"/>
              </p:ext>
            </p:extLst>
          </p:nvPr>
        </p:nvGraphicFramePr>
        <p:xfrm>
          <a:off x="6215491" y="44573"/>
          <a:ext cx="5971746" cy="6832477"/>
        </p:xfrm>
        <a:graphic>
          <a:graphicData uri="http://schemas.openxmlformats.org/drawingml/2006/chart">
            <c:chart xmlns:c="http://schemas.openxmlformats.org/drawingml/2006/chart" xmlns:r="http://schemas.openxmlformats.org/officeDocument/2006/relationships" r:id="rId3"/>
          </a:graphicData>
        </a:graphic>
      </p:graphicFrame>
      <p:sp>
        <p:nvSpPr>
          <p:cNvPr id="7" name="CaixaDeTexto 1"/>
          <p:cNvSpPr txBox="1"/>
          <p:nvPr/>
        </p:nvSpPr>
        <p:spPr>
          <a:xfrm>
            <a:off x="3630574" y="1432260"/>
            <a:ext cx="1329233" cy="537264"/>
          </a:xfrm>
          <a:prstGeom prst="rect">
            <a:avLst/>
          </a:prstGeom>
          <a:solidFill>
            <a:schemeClr val="accent4">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PT" sz="3199" b="1" dirty="0"/>
              <a:t>40,7 %</a:t>
            </a:r>
          </a:p>
          <a:p>
            <a:pPr algn="ctr"/>
            <a:endParaRPr lang="pt-PT" sz="3199" b="1" dirty="0"/>
          </a:p>
        </p:txBody>
      </p:sp>
    </p:spTree>
    <p:extLst>
      <p:ext uri="{BB962C8B-B14F-4D97-AF65-F5344CB8AC3E}">
        <p14:creationId xmlns:p14="http://schemas.microsoft.com/office/powerpoint/2010/main" val="2003909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3177602890"/>
              </p:ext>
            </p:extLst>
          </p:nvPr>
        </p:nvGraphicFramePr>
        <p:xfrm>
          <a:off x="0" y="0"/>
          <a:ext cx="12187238" cy="6877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7637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B2946B-FC44-428D-BC79-236A862BC0B6}"/>
              </a:ext>
            </a:extLst>
          </p:cNvPr>
          <p:cNvSpPr>
            <a:spLocks noGrp="1"/>
          </p:cNvSpPr>
          <p:nvPr>
            <p:ph type="title"/>
          </p:nvPr>
        </p:nvSpPr>
        <p:spPr>
          <a:xfrm>
            <a:off x="2709243" y="44573"/>
            <a:ext cx="9289032" cy="1146175"/>
          </a:xfrm>
        </p:spPr>
        <p:txBody>
          <a:bodyPr/>
          <a:lstStyle/>
          <a:p>
            <a:pPr lvl="2" defTabSz="1103183" eaLnBrk="1" hangingPunct="1">
              <a:lnSpc>
                <a:spcPct val="114000"/>
              </a:lnSpc>
              <a:buClr>
                <a:srgbClr val="006666"/>
              </a:buClr>
              <a:buSzPct val="120000"/>
            </a:pPr>
            <a:r>
              <a:rPr lang="pt-BR" sz="3600" kern="1200" dirty="0">
                <a:solidFill>
                  <a:schemeClr val="accent5">
                    <a:lumMod val="75000"/>
                  </a:schemeClr>
                </a:solidFill>
                <a:latin typeface="+mj-lt"/>
                <a:ea typeface="+mj-ea"/>
                <a:cs typeface="+mj-cs"/>
              </a:rPr>
              <a:t>Programa Nacional de Promoção da Saúde Oral</a:t>
            </a:r>
            <a:endParaRPr lang="en-US" sz="3600" kern="1200" dirty="0">
              <a:solidFill>
                <a:schemeClr val="accent5">
                  <a:lumMod val="75000"/>
                </a:schemeClr>
              </a:solidFill>
              <a:latin typeface="+mj-lt"/>
              <a:ea typeface="+mj-ea"/>
              <a:cs typeface="+mj-cs"/>
            </a:endParaRPr>
          </a:p>
        </p:txBody>
      </p:sp>
      <p:sp>
        <p:nvSpPr>
          <p:cNvPr id="3" name="Marcador de Posição de Conteúdo 2">
            <a:extLst>
              <a:ext uri="{FF2B5EF4-FFF2-40B4-BE49-F238E27FC236}">
                <a16:creationId xmlns:a16="http://schemas.microsoft.com/office/drawing/2014/main" id="{FBA942FF-EA34-4A1B-9BAE-31B09BD9B90B}"/>
              </a:ext>
            </a:extLst>
          </p:cNvPr>
          <p:cNvSpPr>
            <a:spLocks noGrp="1"/>
          </p:cNvSpPr>
          <p:nvPr>
            <p:ph idx="1"/>
          </p:nvPr>
        </p:nvSpPr>
        <p:spPr>
          <a:xfrm>
            <a:off x="332979" y="1416800"/>
            <a:ext cx="11593287" cy="5125949"/>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Considerada a natureza do Serviço Nacional de Saúde (SNS), de sistema universal, geral e tendencialmente gratuito, a implementação do PNPSO consubstancia um alargamento das prestações até então abrangidas pelo SNS, mediante recurso a contratualização com o setor privado.</a:t>
            </a:r>
          </a:p>
          <a:p>
            <a:pPr marL="389946" lvl="2" indent="-389946" defTabSz="1103183">
              <a:lnSpc>
                <a:spcPct val="114000"/>
              </a:lnSpc>
              <a:buClr>
                <a:srgbClr val="006666"/>
              </a:buClr>
              <a:buSzPct val="120000"/>
              <a:buFont typeface="Wingdings" panose="05000000000000000000" pitchFamily="2" charset="2"/>
              <a:buChar char="§"/>
            </a:pPr>
            <a:r>
              <a:rPr lang="pt-BR" sz="2800" dirty="0"/>
              <a:t>Não obstante ter sido inicialmente direcionado para o grupo de crianças e jovens, o PNPSO foi-se desenvolvendo de forma gradual no sentido de garantir as atividades de </a:t>
            </a:r>
            <a:r>
              <a:rPr lang="pt-BR" sz="2800" b="1" dirty="0"/>
              <a:t>promoção, prevenção e tratamento das doenças orais nas crianças e jovens</a:t>
            </a:r>
            <a:r>
              <a:rPr lang="pt-BR" sz="2800" dirty="0"/>
              <a:t>, nas </a:t>
            </a:r>
            <a:r>
              <a:rPr lang="pt-BR" sz="2800" b="1" dirty="0"/>
              <a:t>grávidas seguidas no SNS</a:t>
            </a:r>
            <a:r>
              <a:rPr lang="pt-BR" sz="2800" dirty="0"/>
              <a:t>, no tratamento de </a:t>
            </a:r>
            <a:r>
              <a:rPr lang="pt-BR" sz="2800" b="1" dirty="0"/>
              <a:t>idosos beneficiários do complemento solidário</a:t>
            </a:r>
            <a:r>
              <a:rPr lang="pt-BR" sz="2800" dirty="0"/>
              <a:t>, nos usuários portadores do vírus do </a:t>
            </a:r>
            <a:r>
              <a:rPr lang="pt-BR" sz="2800" b="1" dirty="0"/>
              <a:t>VIH/SIDA </a:t>
            </a:r>
            <a:r>
              <a:rPr lang="pt-BR" sz="2800" dirty="0"/>
              <a:t>e </a:t>
            </a:r>
            <a:r>
              <a:rPr lang="pt-BR" sz="2800" b="1" dirty="0"/>
              <a:t>na intervenção precoce no cancro oral</a:t>
            </a:r>
            <a:r>
              <a:rPr lang="pt-BR" sz="2800" dirty="0"/>
              <a:t>.  </a:t>
            </a:r>
            <a:endParaRPr lang="en-US" sz="2800" dirty="0"/>
          </a:p>
        </p:txBody>
      </p:sp>
    </p:spTree>
    <p:extLst>
      <p:ext uri="{BB962C8B-B14F-4D97-AF65-F5344CB8AC3E}">
        <p14:creationId xmlns:p14="http://schemas.microsoft.com/office/powerpoint/2010/main" val="332431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a:graphicFrameLocks/>
          </p:cNvGraphicFramePr>
          <p:nvPr>
            <p:extLst>
              <p:ext uri="{D42A27DB-BD31-4B8C-83A1-F6EECF244321}">
                <p14:modId xmlns:p14="http://schemas.microsoft.com/office/powerpoint/2010/main" val="2022095464"/>
              </p:ext>
            </p:extLst>
          </p:nvPr>
        </p:nvGraphicFramePr>
        <p:xfrm>
          <a:off x="0" y="0"/>
          <a:ext cx="5986980" cy="6877050"/>
        </p:xfrm>
        <a:graphic>
          <a:graphicData uri="http://schemas.openxmlformats.org/drawingml/2006/chart">
            <c:chart xmlns:c="http://schemas.openxmlformats.org/drawingml/2006/chart" xmlns:r="http://schemas.openxmlformats.org/officeDocument/2006/relationships" r:id="rId2"/>
          </a:graphicData>
        </a:graphic>
      </p:graphicFrame>
      <p:sp>
        <p:nvSpPr>
          <p:cNvPr id="5" name="CaixaDeTexto 5"/>
          <p:cNvSpPr txBox="1"/>
          <p:nvPr/>
        </p:nvSpPr>
        <p:spPr>
          <a:xfrm>
            <a:off x="3885914" y="4160126"/>
            <a:ext cx="1091139" cy="392277"/>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pt-PT" sz="2399" b="1" dirty="0"/>
              <a:t>67,4 %</a:t>
            </a:r>
          </a:p>
        </p:txBody>
      </p:sp>
      <p:graphicFrame>
        <p:nvGraphicFramePr>
          <p:cNvPr id="6" name="Gráfico 5"/>
          <p:cNvGraphicFramePr>
            <a:graphicFrameLocks/>
          </p:cNvGraphicFramePr>
          <p:nvPr>
            <p:extLst>
              <p:ext uri="{D42A27DB-BD31-4B8C-83A1-F6EECF244321}">
                <p14:modId xmlns:p14="http://schemas.microsoft.com/office/powerpoint/2010/main" val="1218856386"/>
              </p:ext>
            </p:extLst>
          </p:nvPr>
        </p:nvGraphicFramePr>
        <p:xfrm>
          <a:off x="5986980" y="0"/>
          <a:ext cx="6200257" cy="6877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0472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ítulo 1">
            <a:extLst>
              <a:ext uri="{FF2B5EF4-FFF2-40B4-BE49-F238E27FC236}">
                <a16:creationId xmlns:a16="http://schemas.microsoft.com/office/drawing/2014/main" id="{FCB738C0-AD04-461C-A8FD-24FC482666D3}"/>
              </a:ext>
            </a:extLst>
          </p:cNvPr>
          <p:cNvSpPr>
            <a:spLocks noGrp="1"/>
          </p:cNvSpPr>
          <p:nvPr>
            <p:ph type="title"/>
          </p:nvPr>
        </p:nvSpPr>
        <p:spPr>
          <a:xfrm>
            <a:off x="4293419" y="44573"/>
            <a:ext cx="7284459" cy="1146175"/>
          </a:xfrm>
        </p:spPr>
        <p:txBody>
          <a:bodyPr/>
          <a:lstStyle/>
          <a:p>
            <a:pPr eaLnBrk="1" hangingPunct="1">
              <a:defRPr/>
            </a:pPr>
            <a:r>
              <a:rPr lang="pt-PT" altLang="en-US" sz="3600" dirty="0">
                <a:solidFill>
                  <a:schemeClr val="accent5">
                    <a:lumMod val="75000"/>
                  </a:schemeClr>
                </a:solidFill>
              </a:rPr>
              <a:t>Obrigado pela vossa atenção</a:t>
            </a:r>
            <a:endParaRPr lang="en-US" altLang="en-US" sz="3600" dirty="0">
              <a:solidFill>
                <a:schemeClr val="accent5">
                  <a:lumMod val="75000"/>
                </a:schemeClr>
              </a:solidFill>
            </a:endParaRPr>
          </a:p>
        </p:txBody>
      </p:sp>
      <p:pic>
        <p:nvPicPr>
          <p:cNvPr id="58371" name="Imagem 4" descr="Uma imagem com exterior, barco, navio, antigo&#10;&#10;Descrição gerada automaticamente">
            <a:extLst>
              <a:ext uri="{FF2B5EF4-FFF2-40B4-BE49-F238E27FC236}">
                <a16:creationId xmlns:a16="http://schemas.microsoft.com/office/drawing/2014/main" id="{578B9F44-0CF0-4135-9DF9-13DE975198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075" y="1854349"/>
            <a:ext cx="10024849" cy="398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75E382-2327-4758-811B-413A107C6665}"/>
              </a:ext>
            </a:extLst>
          </p:cNvPr>
          <p:cNvSpPr>
            <a:spLocks noGrp="1"/>
          </p:cNvSpPr>
          <p:nvPr>
            <p:ph type="title"/>
          </p:nvPr>
        </p:nvSpPr>
        <p:spPr>
          <a:xfrm>
            <a:off x="2830995" y="44573"/>
            <a:ext cx="9023264" cy="1146175"/>
          </a:xfrm>
        </p:spPr>
        <p:txBody>
          <a:bodyPr/>
          <a:lstStyle/>
          <a:p>
            <a:pPr eaLnBrk="1" hangingPunct="1"/>
            <a:r>
              <a:rPr lang="pt-BR" sz="3600" dirty="0">
                <a:solidFill>
                  <a:schemeClr val="accent5">
                    <a:lumMod val="75000"/>
                  </a:schemeClr>
                </a:solidFill>
              </a:rPr>
              <a:t>Programa Nacional de Promoção de Saúde Oral</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D9AF43D0-BFDE-4417-9C49-5186080677E8}"/>
              </a:ext>
            </a:extLst>
          </p:cNvPr>
          <p:cNvSpPr>
            <a:spLocks noGrp="1"/>
          </p:cNvSpPr>
          <p:nvPr>
            <p:ph idx="1"/>
          </p:nvPr>
        </p:nvSpPr>
        <p:spPr>
          <a:xfrm>
            <a:off x="188963" y="1416800"/>
            <a:ext cx="11809312" cy="5125949"/>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As atividades do programa são realizadas, na sua maioria, através da contratualização dos serviços privados de medicina dentária, sendo certo que o modelo tem como instrumento principal a atribuição de </a:t>
            </a:r>
            <a:r>
              <a:rPr lang="pt-BR" sz="2800" b="1" dirty="0"/>
              <a:t>cheques-dentista</a:t>
            </a:r>
            <a:r>
              <a:rPr lang="pt-BR" sz="2800" dirty="0"/>
              <a:t>, com regras adaptadas às necessidades de cada grupo de usuários, garantindo a </a:t>
            </a:r>
            <a:r>
              <a:rPr lang="pt-BR" sz="2800" b="1" dirty="0"/>
              <a:t>liberdade de escolha do prestador por parte do usuário </a:t>
            </a:r>
            <a:r>
              <a:rPr lang="pt-BR" sz="2800" dirty="0"/>
              <a:t>do SNS.</a:t>
            </a:r>
          </a:p>
          <a:p>
            <a:pPr marL="389946" lvl="2" indent="-389946" defTabSz="1103183">
              <a:lnSpc>
                <a:spcPct val="114000"/>
              </a:lnSpc>
              <a:buClr>
                <a:srgbClr val="006666"/>
              </a:buClr>
              <a:buSzPct val="120000"/>
              <a:buFont typeface="Wingdings" panose="05000000000000000000" pitchFamily="2" charset="2"/>
              <a:buChar char="§"/>
            </a:pPr>
            <a:r>
              <a:rPr lang="pt-BR" sz="2800" dirty="0"/>
              <a:t>A Direção-Geral da Saúde (DGS) é a responsável pela coordenação a nível nacional, bem como pela avaliação técnico-científica do PNPSO, define os indicadores de avaliação e monitorização, enquanto a coordenação a nível regional é da responsabilidade das Administrações Regionais de Saúde (ARS). </a:t>
            </a:r>
            <a:endParaRPr lang="en-US" sz="2800" dirty="0"/>
          </a:p>
        </p:txBody>
      </p:sp>
    </p:spTree>
    <p:extLst>
      <p:ext uri="{BB962C8B-B14F-4D97-AF65-F5344CB8AC3E}">
        <p14:creationId xmlns:p14="http://schemas.microsoft.com/office/powerpoint/2010/main" val="2553316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75E382-2327-4758-811B-413A107C6665}"/>
              </a:ext>
            </a:extLst>
          </p:cNvPr>
          <p:cNvSpPr>
            <a:spLocks noGrp="1"/>
          </p:cNvSpPr>
          <p:nvPr>
            <p:ph type="title"/>
          </p:nvPr>
        </p:nvSpPr>
        <p:spPr>
          <a:xfrm>
            <a:off x="2830995" y="44573"/>
            <a:ext cx="9095272" cy="1146175"/>
          </a:xfrm>
        </p:spPr>
        <p:txBody>
          <a:bodyPr/>
          <a:lstStyle/>
          <a:p>
            <a:pPr eaLnBrk="1" hangingPunct="1"/>
            <a:r>
              <a:rPr lang="pt-BR" sz="3600" dirty="0">
                <a:solidFill>
                  <a:schemeClr val="accent5">
                    <a:lumMod val="75000"/>
                  </a:schemeClr>
                </a:solidFill>
              </a:rPr>
              <a:t>Programa Nacional de Promoção de Saúde Oral</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D9AF43D0-BFDE-4417-9C49-5186080677E8}"/>
              </a:ext>
            </a:extLst>
          </p:cNvPr>
          <p:cNvSpPr>
            <a:spLocks noGrp="1"/>
          </p:cNvSpPr>
          <p:nvPr>
            <p:ph idx="1"/>
          </p:nvPr>
        </p:nvSpPr>
        <p:spPr>
          <a:xfrm>
            <a:off x="693019" y="1754259"/>
            <a:ext cx="10801200" cy="5125949"/>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A saúde oral tem sido, ao longo dos mais de 40 anos de existência do SNS, uma das áreas onde a cobertura pública das necessidades em saúde menos se tem feito sentir. </a:t>
            </a:r>
          </a:p>
          <a:p>
            <a:pPr marL="389946" lvl="2" indent="-389946" defTabSz="1103183">
              <a:lnSpc>
                <a:spcPct val="114000"/>
              </a:lnSpc>
              <a:buClr>
                <a:srgbClr val="006666"/>
              </a:buClr>
              <a:buSzPct val="120000"/>
              <a:buFont typeface="Wingdings" panose="05000000000000000000" pitchFamily="2" charset="2"/>
              <a:buChar char="§"/>
            </a:pPr>
            <a:r>
              <a:rPr lang="pt-BR" sz="2800" dirty="0"/>
              <a:t>No âmbito da política de saúde em Portugal, reconheceu-se a necessidade do SNS intervir na promoção da saúde, na prevenção e no tratamento das doenças orais, como complemento de algumas atividades de prevenção primária que até então se desenvolviam nos centros de saúde.</a:t>
            </a:r>
          </a:p>
        </p:txBody>
      </p:sp>
    </p:spTree>
    <p:extLst>
      <p:ext uri="{BB962C8B-B14F-4D97-AF65-F5344CB8AC3E}">
        <p14:creationId xmlns:p14="http://schemas.microsoft.com/office/powerpoint/2010/main" val="2892403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75E382-2327-4758-811B-413A107C6665}"/>
              </a:ext>
            </a:extLst>
          </p:cNvPr>
          <p:cNvSpPr>
            <a:spLocks noGrp="1"/>
          </p:cNvSpPr>
          <p:nvPr>
            <p:ph type="title"/>
          </p:nvPr>
        </p:nvSpPr>
        <p:spPr>
          <a:xfrm>
            <a:off x="2709243" y="44573"/>
            <a:ext cx="9361040" cy="1146175"/>
          </a:xfrm>
        </p:spPr>
        <p:txBody>
          <a:bodyPr/>
          <a:lstStyle/>
          <a:p>
            <a:pPr eaLnBrk="1" hangingPunct="1"/>
            <a:r>
              <a:rPr lang="pt-BR" sz="3600" dirty="0">
                <a:solidFill>
                  <a:schemeClr val="accent5">
                    <a:lumMod val="75000"/>
                  </a:schemeClr>
                </a:solidFill>
              </a:rPr>
              <a:t>Programa Nacional de Promoção de Saúde Oral</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D9AF43D0-BFDE-4417-9C49-5186080677E8}"/>
              </a:ext>
            </a:extLst>
          </p:cNvPr>
          <p:cNvSpPr>
            <a:spLocks noGrp="1"/>
          </p:cNvSpPr>
          <p:nvPr>
            <p:ph idx="1"/>
          </p:nvPr>
        </p:nvSpPr>
        <p:spPr>
          <a:xfrm>
            <a:off x="981051" y="1754259"/>
            <a:ext cx="10009112" cy="5125949"/>
          </a:xfrm>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Havendo disponibilidade do lado da oferta, associada ao acréscimo de profissionais de medicina dentária, estavam reunidas as condições para a implementação de um programa assente na contratualização de cuidados de medicina dentária. </a:t>
            </a:r>
            <a:endParaRPr lang="en-US" sz="2800" dirty="0"/>
          </a:p>
          <a:p>
            <a:pPr marL="389946" lvl="2" indent="-389946" defTabSz="1103183">
              <a:lnSpc>
                <a:spcPct val="114000"/>
              </a:lnSpc>
              <a:buClr>
                <a:srgbClr val="006666"/>
              </a:buClr>
              <a:buSzPct val="120000"/>
              <a:buFont typeface="Wingdings" panose="05000000000000000000" pitchFamily="2" charset="2"/>
              <a:buChar char="§"/>
            </a:pPr>
            <a:endParaRPr lang="pt-BR" sz="2800" dirty="0"/>
          </a:p>
          <a:p>
            <a:pPr marL="389946" lvl="2" indent="-389946" defTabSz="1103183">
              <a:lnSpc>
                <a:spcPct val="114000"/>
              </a:lnSpc>
              <a:buClr>
                <a:srgbClr val="006666"/>
              </a:buClr>
              <a:buSzPct val="120000"/>
              <a:buFont typeface="Wingdings" panose="05000000000000000000" pitchFamily="2" charset="2"/>
              <a:buChar char="§"/>
            </a:pPr>
            <a:endParaRPr lang="pt-BR" sz="2800" dirty="0"/>
          </a:p>
        </p:txBody>
      </p:sp>
    </p:spTree>
    <p:extLst>
      <p:ext uri="{BB962C8B-B14F-4D97-AF65-F5344CB8AC3E}">
        <p14:creationId xmlns:p14="http://schemas.microsoft.com/office/powerpoint/2010/main" val="3755853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3B390-9439-42F1-B313-3D45F397DBB4}"/>
              </a:ext>
            </a:extLst>
          </p:cNvPr>
          <p:cNvSpPr>
            <a:spLocks noGrp="1"/>
          </p:cNvSpPr>
          <p:nvPr>
            <p:ph type="title"/>
          </p:nvPr>
        </p:nvSpPr>
        <p:spPr>
          <a:xfrm>
            <a:off x="2830995" y="44573"/>
            <a:ext cx="9356243" cy="1146175"/>
          </a:xfrm>
        </p:spPr>
        <p:txBody>
          <a:bodyPr/>
          <a:lstStyle/>
          <a:p>
            <a:pPr eaLnBrk="1" hangingPunct="1"/>
            <a:r>
              <a:rPr lang="pt-BR" sz="3600" dirty="0">
                <a:solidFill>
                  <a:schemeClr val="accent5">
                    <a:lumMod val="75000"/>
                  </a:schemeClr>
                </a:solidFill>
              </a:rPr>
              <a:t>Programa Nacional de Promoção de Saúde Oral</a:t>
            </a:r>
            <a:endParaRPr lang="en-US" sz="3600" dirty="0">
              <a:solidFill>
                <a:schemeClr val="accent5">
                  <a:lumMod val="75000"/>
                </a:schemeClr>
              </a:solidFill>
            </a:endParaRPr>
          </a:p>
        </p:txBody>
      </p:sp>
      <p:sp>
        <p:nvSpPr>
          <p:cNvPr id="3" name="Marcador de Posição de Conteúdo 2">
            <a:extLst>
              <a:ext uri="{FF2B5EF4-FFF2-40B4-BE49-F238E27FC236}">
                <a16:creationId xmlns:a16="http://schemas.microsoft.com/office/drawing/2014/main" id="{B2AB1889-77A2-403A-BFAD-8AAEA37F74D1}"/>
              </a:ext>
            </a:extLst>
          </p:cNvPr>
          <p:cNvSpPr>
            <a:spLocks noGrp="1"/>
          </p:cNvSpPr>
          <p:nvPr>
            <p:ph idx="1"/>
          </p:nvPr>
        </p:nvSpPr>
        <p:spPr/>
        <p:txBody>
          <a:bodyPr/>
          <a:lstStyle/>
          <a:p>
            <a:pPr marL="389946" lvl="2" indent="-389946" defTabSz="1103183">
              <a:lnSpc>
                <a:spcPct val="114000"/>
              </a:lnSpc>
              <a:buClr>
                <a:srgbClr val="006666"/>
              </a:buClr>
              <a:buSzPct val="120000"/>
              <a:buFont typeface="Wingdings" panose="05000000000000000000" pitchFamily="2" charset="2"/>
              <a:buChar char="§"/>
            </a:pPr>
            <a:r>
              <a:rPr lang="pt-BR" sz="2800" dirty="0"/>
              <a:t>Em Maio de 2007, a Assembleia Mundial da Saúde sugeriu aos seus Estados-Membros que integrem nas suas políticas a prevenção e controlo das doenças orais na mãe, na criança e em grupos populacionais mais desfavorecidos.</a:t>
            </a:r>
          </a:p>
          <a:p>
            <a:pPr marL="389946" lvl="2" indent="-389946" defTabSz="1103183">
              <a:lnSpc>
                <a:spcPct val="114000"/>
              </a:lnSpc>
              <a:buClr>
                <a:srgbClr val="006666"/>
              </a:buClr>
              <a:buSzPct val="120000"/>
              <a:buFont typeface="Wingdings" panose="05000000000000000000" pitchFamily="2" charset="2"/>
              <a:buChar char="§"/>
            </a:pPr>
            <a:r>
              <a:rPr lang="pt-BR" sz="2800" dirty="0"/>
              <a:t>Em 12 e 13 de Julho, no âmbito da presidência portuguesa da União Europeia, realizou-se em Lisboa a conferência sobre “Estratégias da Saúde na Europa”, durante a qual foi unanimemente reconhecida a importância da saúde oral na saúde em geral e na qualidade de vida dos cidadãos.</a:t>
            </a:r>
          </a:p>
          <a:p>
            <a:endParaRPr lang="en-US" dirty="0"/>
          </a:p>
        </p:txBody>
      </p:sp>
    </p:spTree>
    <p:extLst>
      <p:ext uri="{BB962C8B-B14F-4D97-AF65-F5344CB8AC3E}">
        <p14:creationId xmlns:p14="http://schemas.microsoft.com/office/powerpoint/2010/main" val="333575994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5460</TotalTime>
  <Words>2650</Words>
  <Application>Microsoft Office PowerPoint</Application>
  <PresentationFormat>Personalizar</PresentationFormat>
  <Paragraphs>144</Paragraphs>
  <Slides>51</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51</vt:i4>
      </vt:variant>
    </vt:vector>
  </HeadingPairs>
  <TitlesOfParts>
    <vt:vector size="55" baseType="lpstr">
      <vt:lpstr>Arial</vt:lpstr>
      <vt:lpstr>Calibri</vt:lpstr>
      <vt:lpstr>Wingdings</vt:lpstr>
      <vt:lpstr>Tema do Office</vt:lpstr>
      <vt:lpstr>Apresentação do PowerPoint</vt:lpstr>
      <vt:lpstr>Programa Nacional de Promoção da Saúde Oral</vt:lpstr>
      <vt:lpstr>Programa Nacional de Promoção da Saúde Oral</vt:lpstr>
      <vt:lpstr>Programa Nacional de Promoção da Saúde Oral</vt:lpstr>
      <vt:lpstr>Programa Nacional de Promoção da Saúde Oral</vt:lpstr>
      <vt:lpstr>Programa Nacional de Promoção de Saúde Oral</vt:lpstr>
      <vt:lpstr>Programa Nacional de Promoção de Saúde Oral</vt:lpstr>
      <vt:lpstr>Programa Nacional de Promoção de Saúde Oral</vt:lpstr>
      <vt:lpstr>Programa Nacional de Promoção de Saúde Oral</vt:lpstr>
      <vt:lpstr>Relatório do Orçamento do Estado para 2008</vt:lpstr>
      <vt:lpstr>Relatório do Orçamento do Estado para 2008</vt:lpstr>
      <vt:lpstr>Alargamento do PNPSO</vt:lpstr>
      <vt:lpstr>Programa Nacional de Promoção da Saúde Oral</vt:lpstr>
      <vt:lpstr>Programa Nacional de Promoção da Saúde Oral</vt:lpstr>
      <vt:lpstr>Programa Nacional de Promoção da Saúde Oral</vt:lpstr>
      <vt:lpstr>Programa Nacional de Promoção da Saúde Oral</vt:lpstr>
      <vt:lpstr>Programa Nacional de Promoção da Saúde Oral</vt:lpstr>
      <vt:lpstr>Plano Nacional de Saúde 2012-2016</vt:lpstr>
      <vt:lpstr>Plano Nacional de Saúde 2012-2016</vt:lpstr>
      <vt:lpstr>Apresentação do PowerPoint</vt:lpstr>
      <vt:lpstr>Consultas de Medicina Dentária</vt:lpstr>
      <vt:lpstr>Alargamento do Programa Nacional de Promoção da Saúde Oral</vt:lpstr>
      <vt:lpstr>O PNPSO 2021-2025</vt:lpstr>
      <vt:lpstr>O PNPSO 2021-2025</vt:lpstr>
      <vt:lpstr>Eixos estratégicos do PNPSO 2021-2025</vt:lpstr>
      <vt:lpstr>Articulação do PNPSO  com outros programas nacionais</vt:lpstr>
      <vt:lpstr>O PNPSO 2021-2025</vt:lpstr>
      <vt:lpstr>O PNPSO 2021-2025</vt:lpstr>
      <vt:lpstr>Governação - Organização a nível nacional, regional e local do PNPSO</vt:lpstr>
      <vt:lpstr>Prevenção das Doenças Orais </vt:lpstr>
      <vt:lpstr>Saúde Escolar e a Saúde Oral</vt:lpstr>
      <vt:lpstr>Estratégia de intervenção dirigida  às crianças com 4 anos</vt:lpstr>
      <vt:lpstr>Frequência da escovagem dos dentes aos  6, 12, 18, 35-44 e 65-74 2013/14 face a 2006</vt:lpstr>
      <vt:lpstr>Índice cpod/CPOD e percentagem de pessoas livres de cárie e com gengivas saudáveis – comparação dos indicadores obtidos em 2000, 2006 e 2013/14</vt:lpstr>
      <vt:lpstr>Programa Nacional de Promoção da Saúde Oral</vt:lpstr>
      <vt:lpstr>Ordem dos Médicos Dentistas</vt:lpstr>
      <vt:lpstr>Visita do Bastonário  da Ordem dos Médicos Dentistas á ARSLVT</vt:lpstr>
      <vt:lpstr>Visita do Bastonário  da Ordem dos Médicos Dentistas á ARSLVT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Obrigado pela vossa atenção</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Reforma CSP</dc:title>
  <dc:creator>Luis Pisco</dc:creator>
  <cp:lastModifiedBy>USER</cp:lastModifiedBy>
  <cp:revision>684</cp:revision>
  <dcterms:created xsi:type="dcterms:W3CDTF">2011-07-25T11:09:45Z</dcterms:created>
  <dcterms:modified xsi:type="dcterms:W3CDTF">2021-11-11T20:02:50Z</dcterms:modified>
</cp:coreProperties>
</file>