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Telegraf" charset="1" panose="00000500000000000000"/>
      <p:regular r:id="rId10"/>
    </p:embeddedFont>
    <p:embeddedFont>
      <p:font typeface="Telegraf Bold" charset="1" panose="00000800000000000000"/>
      <p:regular r:id="rId11"/>
    </p:embeddedFont>
    <p:embeddedFont>
      <p:font typeface="Telegraf Extra-Light" charset="1" panose="00000300000000000000"/>
      <p:regular r:id="rId12"/>
    </p:embeddedFont>
    <p:embeddedFont>
      <p:font typeface="Telegraf Medium" charset="1" panose="00000600000000000000"/>
      <p:regular r:id="rId13"/>
    </p:embeddedFont>
    <p:embeddedFont>
      <p:font typeface="Telegraf Ultra-Bold" charset="1" panose="00000900000000000000"/>
      <p:regular r:id="rId14"/>
    </p:embeddedFont>
    <p:embeddedFont>
      <p:font typeface="Telegraf Heavy" charset="1" panose="00000A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26" Target="slides/slide11.xml" Type="http://schemas.openxmlformats.org/officeDocument/2006/relationships/slide"/><Relationship Id="rId27" Target="slides/slide1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26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1.pn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2.pn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6.pn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20.pn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2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4354" r="-1468" b="-560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60612" y="1960361"/>
            <a:ext cx="9563116" cy="6456639"/>
            <a:chOff x="0" y="0"/>
            <a:chExt cx="3286657" cy="22190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6657" cy="2219021"/>
            </a:xfrm>
            <a:custGeom>
              <a:avLst/>
              <a:gdLst/>
              <a:ahLst/>
              <a:cxnLst/>
              <a:rect r="r" b="b" t="t" l="l"/>
              <a:pathLst>
                <a:path h="2219021" w="3286657">
                  <a:moveTo>
                    <a:pt x="0" y="0"/>
                  </a:moveTo>
                  <a:lnTo>
                    <a:pt x="3286657" y="0"/>
                  </a:lnTo>
                  <a:lnTo>
                    <a:pt x="3286657" y="2219021"/>
                  </a:lnTo>
                  <a:lnTo>
                    <a:pt x="0" y="221902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true" flipV="false" rot="0">
            <a:off x="-2156129" y="8872350"/>
            <a:ext cx="6662470" cy="1611106"/>
          </a:xfrm>
          <a:custGeom>
            <a:avLst/>
            <a:gdLst/>
            <a:ahLst/>
            <a:cxnLst/>
            <a:rect r="r" b="b" t="t" l="l"/>
            <a:pathLst>
              <a:path h="1611106" w="6662470">
                <a:moveTo>
                  <a:pt x="6662470" y="0"/>
                </a:moveTo>
                <a:lnTo>
                  <a:pt x="0" y="0"/>
                </a:lnTo>
                <a:lnTo>
                  <a:pt x="0" y="1611107"/>
                </a:lnTo>
                <a:lnTo>
                  <a:pt x="6662470" y="1611107"/>
                </a:lnTo>
                <a:lnTo>
                  <a:pt x="666247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4791434" y="-196457"/>
            <a:ext cx="5652695" cy="1366924"/>
          </a:xfrm>
          <a:custGeom>
            <a:avLst/>
            <a:gdLst/>
            <a:ahLst/>
            <a:cxnLst/>
            <a:rect r="r" b="b" t="t" l="l"/>
            <a:pathLst>
              <a:path h="1366924" w="5652695">
                <a:moveTo>
                  <a:pt x="5652695" y="0"/>
                </a:moveTo>
                <a:lnTo>
                  <a:pt x="0" y="0"/>
                </a:lnTo>
                <a:lnTo>
                  <a:pt x="0" y="1366925"/>
                </a:lnTo>
                <a:lnTo>
                  <a:pt x="5652695" y="1366925"/>
                </a:lnTo>
                <a:lnTo>
                  <a:pt x="565269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172279" y="2263531"/>
            <a:ext cx="7087021" cy="5759938"/>
            <a:chOff x="0" y="0"/>
            <a:chExt cx="2585364" cy="210124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585364" cy="2101241"/>
            </a:xfrm>
            <a:custGeom>
              <a:avLst/>
              <a:gdLst/>
              <a:ahLst/>
              <a:cxnLst/>
              <a:rect r="r" b="b" t="t" l="l"/>
              <a:pathLst>
                <a:path h="2101241" w="2585364">
                  <a:moveTo>
                    <a:pt x="0" y="0"/>
                  </a:moveTo>
                  <a:lnTo>
                    <a:pt x="2585364" y="0"/>
                  </a:lnTo>
                  <a:lnTo>
                    <a:pt x="2585364" y="2101241"/>
                  </a:lnTo>
                  <a:lnTo>
                    <a:pt x="0" y="210124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0451322" y="2892022"/>
            <a:ext cx="6478953" cy="4593316"/>
          </a:xfrm>
          <a:custGeom>
            <a:avLst/>
            <a:gdLst/>
            <a:ahLst/>
            <a:cxnLst/>
            <a:rect r="r" b="b" t="t" l="l"/>
            <a:pathLst>
              <a:path h="4593316" w="6478953">
                <a:moveTo>
                  <a:pt x="0" y="0"/>
                </a:moveTo>
                <a:lnTo>
                  <a:pt x="6478953" y="0"/>
                </a:lnTo>
                <a:lnTo>
                  <a:pt x="6478953" y="4593317"/>
                </a:lnTo>
                <a:lnTo>
                  <a:pt x="0" y="45933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97000"/>
            </a:blip>
            <a:stretch>
              <a:fillRect l="-28876" t="-20710" r="-43566" b="-16108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691114" y="1969443"/>
            <a:ext cx="9009410" cy="4917067"/>
            <a:chOff x="0" y="0"/>
            <a:chExt cx="12012546" cy="655608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76180"/>
              <a:ext cx="12012546" cy="60478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69"/>
                </a:lnSpc>
              </a:pPr>
              <a:r>
                <a:rPr lang="en-US" sz="8669" spc="104">
                  <a:solidFill>
                    <a:srgbClr val="003EA8"/>
                  </a:solidFill>
                  <a:latin typeface="Telegraf Bold"/>
                </a:rPr>
                <a:t>O papel dos ACS no cuidado com a pessoa idosa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6223759"/>
              <a:ext cx="12012546" cy="3323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883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691114" y="6961387"/>
            <a:ext cx="8886205" cy="895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39"/>
              </a:lnSpc>
              <a:spcBef>
                <a:spcPct val="0"/>
              </a:spcBef>
            </a:pPr>
            <a:r>
              <a:rPr lang="en-US" sz="4885">
                <a:solidFill>
                  <a:srgbClr val="FF8832"/>
                </a:solidFill>
                <a:latin typeface="Telegraf"/>
              </a:rPr>
              <a:t>Maria Cecilia de Souza Minayo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4354" r="-1468" b="-56033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518948" y="2269514"/>
          <a:ext cx="17204723" cy="7262351"/>
        </p:xfrm>
        <a:graphic>
          <a:graphicData uri="http://schemas.openxmlformats.org/drawingml/2006/table">
            <a:tbl>
              <a:tblPr/>
              <a:tblGrid>
                <a:gridCol w="17204723"/>
              </a:tblGrid>
              <a:tr h="72623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Freeform 4" id="4"/>
          <p:cNvSpPr/>
          <p:nvPr/>
        </p:nvSpPr>
        <p:spPr>
          <a:xfrm flipH="false" flipV="false" rot="-1166940">
            <a:off x="-629408" y="1906934"/>
            <a:ext cx="2756025" cy="866895"/>
          </a:xfrm>
          <a:custGeom>
            <a:avLst/>
            <a:gdLst/>
            <a:ahLst/>
            <a:cxnLst/>
            <a:rect r="r" b="b" t="t" l="l"/>
            <a:pathLst>
              <a:path h="866895" w="2756025">
                <a:moveTo>
                  <a:pt x="0" y="0"/>
                </a:moveTo>
                <a:lnTo>
                  <a:pt x="2756025" y="0"/>
                </a:lnTo>
                <a:lnTo>
                  <a:pt x="2756025" y="866895"/>
                </a:lnTo>
                <a:lnTo>
                  <a:pt x="0" y="8668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78358">
            <a:off x="15501431" y="9098417"/>
            <a:ext cx="2756025" cy="866895"/>
          </a:xfrm>
          <a:custGeom>
            <a:avLst/>
            <a:gdLst/>
            <a:ahLst/>
            <a:cxnLst/>
            <a:rect r="r" b="b" t="t" l="l"/>
            <a:pathLst>
              <a:path h="866895" w="2756025">
                <a:moveTo>
                  <a:pt x="0" y="0"/>
                </a:moveTo>
                <a:lnTo>
                  <a:pt x="2756025" y="0"/>
                </a:lnTo>
                <a:lnTo>
                  <a:pt x="2756025" y="866895"/>
                </a:lnTo>
                <a:lnTo>
                  <a:pt x="0" y="866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384196" y="-309867"/>
            <a:ext cx="441616" cy="633141"/>
          </a:xfrm>
          <a:custGeom>
            <a:avLst/>
            <a:gdLst/>
            <a:ahLst/>
            <a:cxnLst/>
            <a:rect r="r" b="b" t="t" l="l"/>
            <a:pathLst>
              <a:path h="633141" w="441616">
                <a:moveTo>
                  <a:pt x="0" y="0"/>
                </a:moveTo>
                <a:lnTo>
                  <a:pt x="441616" y="0"/>
                </a:lnTo>
                <a:lnTo>
                  <a:pt x="441616" y="633141"/>
                </a:lnTo>
                <a:lnTo>
                  <a:pt x="0" y="6331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3437089" y="676153"/>
            <a:ext cx="11413822" cy="1593360"/>
            <a:chOff x="0" y="0"/>
            <a:chExt cx="5168104" cy="72146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168104" cy="721463"/>
            </a:xfrm>
            <a:custGeom>
              <a:avLst/>
              <a:gdLst/>
              <a:ahLst/>
              <a:cxnLst/>
              <a:rect r="r" b="b" t="t" l="l"/>
              <a:pathLst>
                <a:path h="721463" w="5168104">
                  <a:moveTo>
                    <a:pt x="0" y="0"/>
                  </a:moveTo>
                  <a:lnTo>
                    <a:pt x="5168104" y="0"/>
                  </a:lnTo>
                  <a:lnTo>
                    <a:pt x="5168104" y="721463"/>
                  </a:lnTo>
                  <a:lnTo>
                    <a:pt x="0" y="7214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901512" y="2621939"/>
            <a:ext cx="16357788" cy="6894740"/>
          </a:xfrm>
          <a:custGeom>
            <a:avLst/>
            <a:gdLst/>
            <a:ahLst/>
            <a:cxnLst/>
            <a:rect r="r" b="b" t="t" l="l"/>
            <a:pathLst>
              <a:path h="6894740" w="16357788">
                <a:moveTo>
                  <a:pt x="0" y="0"/>
                </a:moveTo>
                <a:lnTo>
                  <a:pt x="16357788" y="0"/>
                </a:lnTo>
                <a:lnTo>
                  <a:pt x="16357788" y="6894739"/>
                </a:lnTo>
                <a:lnTo>
                  <a:pt x="0" y="689473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4917" r="-777" b="-4917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437089" y="609478"/>
            <a:ext cx="11158745" cy="1571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24"/>
              </a:lnSpc>
            </a:pPr>
            <a:r>
              <a:rPr lang="en-US" sz="4937">
                <a:solidFill>
                  <a:srgbClr val="003EA8"/>
                </a:solidFill>
                <a:latin typeface="Telegraf Bold"/>
              </a:rPr>
              <a:t>Propostas dos ACS para idosos frágeis e dependentes(1)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4354" r="-1468" b="-560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05495" y="657204"/>
            <a:ext cx="16445245" cy="1906519"/>
            <a:chOff x="0" y="0"/>
            <a:chExt cx="5999270" cy="69550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999270" cy="695503"/>
            </a:xfrm>
            <a:custGeom>
              <a:avLst/>
              <a:gdLst/>
              <a:ahLst/>
              <a:cxnLst/>
              <a:rect r="r" b="b" t="t" l="l"/>
              <a:pathLst>
                <a:path h="695503" w="5999270">
                  <a:moveTo>
                    <a:pt x="0" y="0"/>
                  </a:moveTo>
                  <a:lnTo>
                    <a:pt x="5999270" y="0"/>
                  </a:lnTo>
                  <a:lnTo>
                    <a:pt x="5999270" y="695503"/>
                  </a:lnTo>
                  <a:lnTo>
                    <a:pt x="0" y="6955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905495" y="2888590"/>
            <a:ext cx="16445245" cy="6643054"/>
            <a:chOff x="0" y="0"/>
            <a:chExt cx="5058874" cy="20435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58875" cy="2043531"/>
            </a:xfrm>
            <a:custGeom>
              <a:avLst/>
              <a:gdLst/>
              <a:ahLst/>
              <a:cxnLst/>
              <a:rect r="r" b="b" t="t" l="l"/>
              <a:pathLst>
                <a:path h="2043531" w="5058875">
                  <a:moveTo>
                    <a:pt x="0" y="0"/>
                  </a:moveTo>
                  <a:lnTo>
                    <a:pt x="5058875" y="0"/>
                  </a:lnTo>
                  <a:lnTo>
                    <a:pt x="5058875" y="2043531"/>
                  </a:lnTo>
                  <a:lnTo>
                    <a:pt x="0" y="204353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3961525" y="923925"/>
            <a:ext cx="10364949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003EA8"/>
                </a:solidFill>
                <a:latin typeface="Telegraf Bold"/>
              </a:rPr>
              <a:t>Outros olhares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-1276562" y="-156776"/>
            <a:ext cx="6732164" cy="1627960"/>
          </a:xfrm>
          <a:custGeom>
            <a:avLst/>
            <a:gdLst/>
            <a:ahLst/>
            <a:cxnLst/>
            <a:rect r="r" b="b" t="t" l="l"/>
            <a:pathLst>
              <a:path h="1627960" w="6732164">
                <a:moveTo>
                  <a:pt x="0" y="0"/>
                </a:moveTo>
                <a:lnTo>
                  <a:pt x="6732164" y="0"/>
                </a:lnTo>
                <a:lnTo>
                  <a:pt x="6732164" y="1627960"/>
                </a:lnTo>
                <a:lnTo>
                  <a:pt x="0" y="1627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63879" y="-156776"/>
            <a:ext cx="441616" cy="633141"/>
          </a:xfrm>
          <a:custGeom>
            <a:avLst/>
            <a:gdLst/>
            <a:ahLst/>
            <a:cxnLst/>
            <a:rect r="r" b="b" t="t" l="l"/>
            <a:pathLst>
              <a:path h="633141" w="441616">
                <a:moveTo>
                  <a:pt x="0" y="0"/>
                </a:moveTo>
                <a:lnTo>
                  <a:pt x="441616" y="0"/>
                </a:lnTo>
                <a:lnTo>
                  <a:pt x="441616" y="633141"/>
                </a:lnTo>
                <a:lnTo>
                  <a:pt x="0" y="6331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219820" y="8709418"/>
            <a:ext cx="6800362" cy="1644451"/>
          </a:xfrm>
          <a:custGeom>
            <a:avLst/>
            <a:gdLst/>
            <a:ahLst/>
            <a:cxnLst/>
            <a:rect r="r" b="b" t="t" l="l"/>
            <a:pathLst>
              <a:path h="1644451" w="6800362">
                <a:moveTo>
                  <a:pt x="0" y="0"/>
                </a:moveTo>
                <a:lnTo>
                  <a:pt x="6800362" y="0"/>
                </a:lnTo>
                <a:lnTo>
                  <a:pt x="6800362" y="1644451"/>
                </a:lnTo>
                <a:lnTo>
                  <a:pt x="0" y="16444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83579" y="3055935"/>
            <a:ext cx="14720843" cy="6475708"/>
          </a:xfrm>
          <a:custGeom>
            <a:avLst/>
            <a:gdLst/>
            <a:ahLst/>
            <a:cxnLst/>
            <a:rect r="r" b="b" t="t" l="l"/>
            <a:pathLst>
              <a:path h="6475708" w="14720843">
                <a:moveTo>
                  <a:pt x="0" y="0"/>
                </a:moveTo>
                <a:lnTo>
                  <a:pt x="14720842" y="0"/>
                </a:lnTo>
                <a:lnTo>
                  <a:pt x="14720842" y="6475709"/>
                </a:lnTo>
                <a:lnTo>
                  <a:pt x="0" y="647570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969" r="0" b="-969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4354" r="-1468" b="-560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949812" y="334126"/>
            <a:ext cx="10388377" cy="1389147"/>
            <a:chOff x="0" y="0"/>
            <a:chExt cx="3789708" cy="50676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89708" cy="506765"/>
            </a:xfrm>
            <a:custGeom>
              <a:avLst/>
              <a:gdLst/>
              <a:ahLst/>
              <a:cxnLst/>
              <a:rect r="r" b="b" t="t" l="l"/>
              <a:pathLst>
                <a:path h="506765" w="3789708">
                  <a:moveTo>
                    <a:pt x="0" y="0"/>
                  </a:moveTo>
                  <a:lnTo>
                    <a:pt x="3789708" y="0"/>
                  </a:lnTo>
                  <a:lnTo>
                    <a:pt x="3789708" y="506765"/>
                  </a:lnTo>
                  <a:lnTo>
                    <a:pt x="0" y="50676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207912" y="2198368"/>
            <a:ext cx="15807673" cy="7059932"/>
            <a:chOff x="0" y="0"/>
            <a:chExt cx="5429628" cy="242494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429628" cy="2424949"/>
            </a:xfrm>
            <a:custGeom>
              <a:avLst/>
              <a:gdLst/>
              <a:ahLst/>
              <a:cxnLst/>
              <a:rect r="r" b="b" t="t" l="l"/>
              <a:pathLst>
                <a:path h="2424949" w="5429628">
                  <a:moveTo>
                    <a:pt x="0" y="0"/>
                  </a:moveTo>
                  <a:lnTo>
                    <a:pt x="5429628" y="0"/>
                  </a:lnTo>
                  <a:lnTo>
                    <a:pt x="5429628" y="2424949"/>
                  </a:lnTo>
                  <a:lnTo>
                    <a:pt x="0" y="242494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7441250" y="656871"/>
            <a:ext cx="441616" cy="633141"/>
          </a:xfrm>
          <a:custGeom>
            <a:avLst/>
            <a:gdLst/>
            <a:ahLst/>
            <a:cxnLst/>
            <a:rect r="r" b="b" t="t" l="l"/>
            <a:pathLst>
              <a:path h="633141" w="441616">
                <a:moveTo>
                  <a:pt x="0" y="0"/>
                </a:moveTo>
                <a:lnTo>
                  <a:pt x="441616" y="0"/>
                </a:lnTo>
                <a:lnTo>
                  <a:pt x="441616" y="633141"/>
                </a:lnTo>
                <a:lnTo>
                  <a:pt x="0" y="633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220442" y="4826930"/>
            <a:ext cx="441616" cy="633141"/>
          </a:xfrm>
          <a:custGeom>
            <a:avLst/>
            <a:gdLst/>
            <a:ahLst/>
            <a:cxnLst/>
            <a:rect r="r" b="b" t="t" l="l"/>
            <a:pathLst>
              <a:path h="633141" w="441616">
                <a:moveTo>
                  <a:pt x="0" y="0"/>
                </a:moveTo>
                <a:lnTo>
                  <a:pt x="441616" y="0"/>
                </a:lnTo>
                <a:lnTo>
                  <a:pt x="441616" y="633140"/>
                </a:lnTo>
                <a:lnTo>
                  <a:pt x="0" y="6331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66276" y="8431315"/>
            <a:ext cx="441616" cy="633141"/>
          </a:xfrm>
          <a:custGeom>
            <a:avLst/>
            <a:gdLst/>
            <a:ahLst/>
            <a:cxnLst/>
            <a:rect r="r" b="b" t="t" l="l"/>
            <a:pathLst>
              <a:path h="633141" w="441616">
                <a:moveTo>
                  <a:pt x="0" y="0"/>
                </a:moveTo>
                <a:lnTo>
                  <a:pt x="441616" y="0"/>
                </a:lnTo>
                <a:lnTo>
                  <a:pt x="441616" y="633141"/>
                </a:lnTo>
                <a:lnTo>
                  <a:pt x="0" y="6331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01149" y="959477"/>
            <a:ext cx="441616" cy="633141"/>
          </a:xfrm>
          <a:custGeom>
            <a:avLst/>
            <a:gdLst/>
            <a:ahLst/>
            <a:cxnLst/>
            <a:rect r="r" b="b" t="t" l="l"/>
            <a:pathLst>
              <a:path h="633141" w="441616">
                <a:moveTo>
                  <a:pt x="0" y="0"/>
                </a:moveTo>
                <a:lnTo>
                  <a:pt x="441615" y="0"/>
                </a:lnTo>
                <a:lnTo>
                  <a:pt x="441615" y="633140"/>
                </a:lnTo>
                <a:lnTo>
                  <a:pt x="0" y="6331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415635" y="8625159"/>
            <a:ext cx="441616" cy="633141"/>
          </a:xfrm>
          <a:custGeom>
            <a:avLst/>
            <a:gdLst/>
            <a:ahLst/>
            <a:cxnLst/>
            <a:rect r="r" b="b" t="t" l="l"/>
            <a:pathLst>
              <a:path h="633141" w="441616">
                <a:moveTo>
                  <a:pt x="0" y="0"/>
                </a:moveTo>
                <a:lnTo>
                  <a:pt x="441616" y="0"/>
                </a:lnTo>
                <a:lnTo>
                  <a:pt x="441616" y="633141"/>
                </a:lnTo>
                <a:lnTo>
                  <a:pt x="0" y="633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66276" y="4826930"/>
            <a:ext cx="441616" cy="633141"/>
          </a:xfrm>
          <a:custGeom>
            <a:avLst/>
            <a:gdLst/>
            <a:ahLst/>
            <a:cxnLst/>
            <a:rect r="r" b="b" t="t" l="l"/>
            <a:pathLst>
              <a:path h="633141" w="441616">
                <a:moveTo>
                  <a:pt x="0" y="0"/>
                </a:moveTo>
                <a:lnTo>
                  <a:pt x="441616" y="0"/>
                </a:lnTo>
                <a:lnTo>
                  <a:pt x="441616" y="633140"/>
                </a:lnTo>
                <a:lnTo>
                  <a:pt x="0" y="6331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07912" y="2364190"/>
            <a:ext cx="15807673" cy="6882955"/>
          </a:xfrm>
          <a:custGeom>
            <a:avLst/>
            <a:gdLst/>
            <a:ahLst/>
            <a:cxnLst/>
            <a:rect r="r" b="b" t="t" l="l"/>
            <a:pathLst>
              <a:path h="6882955" w="15807673">
                <a:moveTo>
                  <a:pt x="0" y="0"/>
                </a:moveTo>
                <a:lnTo>
                  <a:pt x="15807673" y="0"/>
                </a:lnTo>
                <a:lnTo>
                  <a:pt x="15807673" y="6882956"/>
                </a:lnTo>
                <a:lnTo>
                  <a:pt x="0" y="68829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37" t="0" r="-2726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267022" y="379058"/>
            <a:ext cx="8078101" cy="1213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82"/>
              </a:lnSpc>
            </a:pPr>
            <a:r>
              <a:rPr lang="en-US" sz="7485">
                <a:solidFill>
                  <a:srgbClr val="003EA8"/>
                </a:solidFill>
                <a:latin typeface="Telegraf Bold"/>
              </a:rPr>
              <a:t>Algumas leituras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4354" r="-1468" b="-560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19294" y="2910273"/>
            <a:ext cx="15795020" cy="6745738"/>
            <a:chOff x="0" y="0"/>
            <a:chExt cx="5762066" cy="24608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62066" cy="2460863"/>
            </a:xfrm>
            <a:custGeom>
              <a:avLst/>
              <a:gdLst/>
              <a:ahLst/>
              <a:cxnLst/>
              <a:rect r="r" b="b" t="t" l="l"/>
              <a:pathLst>
                <a:path h="2460863" w="5762066">
                  <a:moveTo>
                    <a:pt x="0" y="0"/>
                  </a:moveTo>
                  <a:lnTo>
                    <a:pt x="5762066" y="0"/>
                  </a:lnTo>
                  <a:lnTo>
                    <a:pt x="5762066" y="2460863"/>
                  </a:lnTo>
                  <a:lnTo>
                    <a:pt x="0" y="24608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219294" y="657204"/>
            <a:ext cx="15795020" cy="1907038"/>
            <a:chOff x="0" y="0"/>
            <a:chExt cx="5762066" cy="6956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762066" cy="695693"/>
            </a:xfrm>
            <a:custGeom>
              <a:avLst/>
              <a:gdLst/>
              <a:ahLst/>
              <a:cxnLst/>
              <a:rect r="r" b="b" t="t" l="l"/>
              <a:pathLst>
                <a:path h="695693" w="5762066">
                  <a:moveTo>
                    <a:pt x="0" y="0"/>
                  </a:moveTo>
                  <a:lnTo>
                    <a:pt x="5762066" y="0"/>
                  </a:lnTo>
                  <a:lnTo>
                    <a:pt x="5762066" y="695693"/>
                  </a:lnTo>
                  <a:lnTo>
                    <a:pt x="0" y="69569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-278358">
            <a:off x="-1432939" y="-269558"/>
            <a:ext cx="5304464" cy="1668495"/>
          </a:xfrm>
          <a:custGeom>
            <a:avLst/>
            <a:gdLst/>
            <a:ahLst/>
            <a:cxnLst/>
            <a:rect r="r" b="b" t="t" l="l"/>
            <a:pathLst>
              <a:path h="1668495" w="5304464">
                <a:moveTo>
                  <a:pt x="0" y="0"/>
                </a:moveTo>
                <a:lnTo>
                  <a:pt x="5304465" y="0"/>
                </a:lnTo>
                <a:lnTo>
                  <a:pt x="5304465" y="1668495"/>
                </a:lnTo>
                <a:lnTo>
                  <a:pt x="0" y="16684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453164" y="8271874"/>
            <a:ext cx="3834836" cy="1981332"/>
          </a:xfrm>
          <a:custGeom>
            <a:avLst/>
            <a:gdLst/>
            <a:ahLst/>
            <a:cxnLst/>
            <a:rect r="r" b="b" t="t" l="l"/>
            <a:pathLst>
              <a:path h="1981332" w="3834836">
                <a:moveTo>
                  <a:pt x="0" y="0"/>
                </a:moveTo>
                <a:lnTo>
                  <a:pt x="3834836" y="0"/>
                </a:lnTo>
                <a:lnTo>
                  <a:pt x="3834836" y="1981332"/>
                </a:lnTo>
                <a:lnTo>
                  <a:pt x="0" y="19813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80809" y="3031667"/>
            <a:ext cx="15442316" cy="6502950"/>
          </a:xfrm>
          <a:custGeom>
            <a:avLst/>
            <a:gdLst/>
            <a:ahLst/>
            <a:cxnLst/>
            <a:rect r="r" b="b" t="t" l="l"/>
            <a:pathLst>
              <a:path h="6502950" w="15442316">
                <a:moveTo>
                  <a:pt x="0" y="0"/>
                </a:moveTo>
                <a:lnTo>
                  <a:pt x="15442316" y="0"/>
                </a:lnTo>
                <a:lnTo>
                  <a:pt x="15442316" y="6502950"/>
                </a:lnTo>
                <a:lnTo>
                  <a:pt x="0" y="65029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58872" y="1103328"/>
            <a:ext cx="15442316" cy="1254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202"/>
              </a:lnSpc>
              <a:spcBef>
                <a:spcPct val="0"/>
              </a:spcBef>
            </a:pPr>
            <a:r>
              <a:rPr lang="en-US" sz="7669">
                <a:solidFill>
                  <a:srgbClr val="003EA8"/>
                </a:solidFill>
                <a:latin typeface="Telegraf Bold"/>
              </a:rPr>
              <a:t>A importância dos ACS no SUS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4354" r="-1468" b="-560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95970" y="689762"/>
            <a:ext cx="16439375" cy="1722974"/>
            <a:chOff x="0" y="0"/>
            <a:chExt cx="5997128" cy="62854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997129" cy="628545"/>
            </a:xfrm>
            <a:custGeom>
              <a:avLst/>
              <a:gdLst/>
              <a:ahLst/>
              <a:cxnLst/>
              <a:rect r="r" b="b" t="t" l="l"/>
              <a:pathLst>
                <a:path h="628545" w="5997129">
                  <a:moveTo>
                    <a:pt x="0" y="0"/>
                  </a:moveTo>
                  <a:lnTo>
                    <a:pt x="5997129" y="0"/>
                  </a:lnTo>
                  <a:lnTo>
                    <a:pt x="5997129" y="628545"/>
                  </a:lnTo>
                  <a:lnTo>
                    <a:pt x="0" y="62854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819925" y="2798998"/>
          <a:ext cx="16439375" cy="6459302"/>
        </p:xfrm>
        <a:graphic>
          <a:graphicData uri="http://schemas.openxmlformats.org/drawingml/2006/table">
            <a:tbl>
              <a:tblPr/>
              <a:tblGrid>
                <a:gridCol w="16439375"/>
              </a:tblGrid>
              <a:tr h="645930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name="Group 6" id="6"/>
          <p:cNvGrpSpPr/>
          <p:nvPr/>
        </p:nvGrpSpPr>
        <p:grpSpPr>
          <a:xfrm rot="0">
            <a:off x="895970" y="9044945"/>
            <a:ext cx="3539104" cy="617207"/>
            <a:chOff x="0" y="0"/>
            <a:chExt cx="1291075" cy="22515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91075" cy="225159"/>
            </a:xfrm>
            <a:custGeom>
              <a:avLst/>
              <a:gdLst/>
              <a:ahLst/>
              <a:cxnLst/>
              <a:rect r="r" b="b" t="t" l="l"/>
              <a:pathLst>
                <a:path h="225159" w="1291075">
                  <a:moveTo>
                    <a:pt x="0" y="0"/>
                  </a:moveTo>
                  <a:lnTo>
                    <a:pt x="1291075" y="0"/>
                  </a:lnTo>
                  <a:lnTo>
                    <a:pt x="1291075" y="225159"/>
                  </a:lnTo>
                  <a:lnTo>
                    <a:pt x="0" y="22515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1989663" y="8797919"/>
            <a:ext cx="7147788" cy="1728465"/>
          </a:xfrm>
          <a:custGeom>
            <a:avLst/>
            <a:gdLst/>
            <a:ahLst/>
            <a:cxnLst/>
            <a:rect r="r" b="b" t="t" l="l"/>
            <a:pathLst>
              <a:path h="1728465" w="7147788">
                <a:moveTo>
                  <a:pt x="0" y="0"/>
                </a:moveTo>
                <a:lnTo>
                  <a:pt x="7147788" y="0"/>
                </a:lnTo>
                <a:lnTo>
                  <a:pt x="7147788" y="1728465"/>
                </a:lnTo>
                <a:lnTo>
                  <a:pt x="0" y="17284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2798998"/>
            <a:ext cx="15667499" cy="6652805"/>
          </a:xfrm>
          <a:custGeom>
            <a:avLst/>
            <a:gdLst/>
            <a:ahLst/>
            <a:cxnLst/>
            <a:rect r="r" b="b" t="t" l="l"/>
            <a:pathLst>
              <a:path h="6652805" w="15667499">
                <a:moveTo>
                  <a:pt x="0" y="0"/>
                </a:moveTo>
                <a:lnTo>
                  <a:pt x="15667499" y="0"/>
                </a:lnTo>
                <a:lnTo>
                  <a:pt x="15667499" y="6652805"/>
                </a:lnTo>
                <a:lnTo>
                  <a:pt x="0" y="66528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342" r="0" b="-1342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95243" y="622171"/>
            <a:ext cx="16464057" cy="1790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73"/>
              </a:lnSpc>
            </a:pPr>
            <a:r>
              <a:rPr lang="en-US" sz="11061">
                <a:solidFill>
                  <a:srgbClr val="003EA8"/>
                </a:solidFill>
                <a:latin typeface="Telegraf Bold"/>
              </a:rPr>
              <a:t>Sua árdua tarefa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-579077" y="0"/>
            <a:ext cx="5652071" cy="1366773"/>
          </a:xfrm>
          <a:custGeom>
            <a:avLst/>
            <a:gdLst/>
            <a:ahLst/>
            <a:cxnLst/>
            <a:rect r="r" b="b" t="t" l="l"/>
            <a:pathLst>
              <a:path h="1366773" w="5652071">
                <a:moveTo>
                  <a:pt x="0" y="0"/>
                </a:moveTo>
                <a:lnTo>
                  <a:pt x="5652070" y="0"/>
                </a:lnTo>
                <a:lnTo>
                  <a:pt x="5652070" y="1366773"/>
                </a:lnTo>
                <a:lnTo>
                  <a:pt x="0" y="13667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4354" r="-1468" b="-560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437089" y="351547"/>
            <a:ext cx="11413822" cy="1593360"/>
            <a:chOff x="0" y="0"/>
            <a:chExt cx="5168104" cy="7214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168104" cy="721463"/>
            </a:xfrm>
            <a:custGeom>
              <a:avLst/>
              <a:gdLst/>
              <a:ahLst/>
              <a:cxnLst/>
              <a:rect r="r" b="b" t="t" l="l"/>
              <a:pathLst>
                <a:path h="721463" w="5168104">
                  <a:moveTo>
                    <a:pt x="0" y="0"/>
                  </a:moveTo>
                  <a:lnTo>
                    <a:pt x="5168104" y="0"/>
                  </a:lnTo>
                  <a:lnTo>
                    <a:pt x="5168104" y="721463"/>
                  </a:lnTo>
                  <a:lnTo>
                    <a:pt x="0" y="7214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88031" y="2269514"/>
            <a:ext cx="17711937" cy="7143759"/>
            <a:chOff x="0" y="0"/>
            <a:chExt cx="6156159" cy="248296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156159" cy="2482965"/>
            </a:xfrm>
            <a:custGeom>
              <a:avLst/>
              <a:gdLst/>
              <a:ahLst/>
              <a:cxnLst/>
              <a:rect r="r" b="b" t="t" l="l"/>
              <a:pathLst>
                <a:path h="2482965" w="6156159">
                  <a:moveTo>
                    <a:pt x="0" y="0"/>
                  </a:moveTo>
                  <a:lnTo>
                    <a:pt x="6156159" y="0"/>
                  </a:lnTo>
                  <a:lnTo>
                    <a:pt x="6156159" y="2482965"/>
                  </a:lnTo>
                  <a:lnTo>
                    <a:pt x="0" y="248296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700103" y="2269514"/>
            <a:ext cx="16887793" cy="7143759"/>
          </a:xfrm>
          <a:custGeom>
            <a:avLst/>
            <a:gdLst/>
            <a:ahLst/>
            <a:cxnLst/>
            <a:rect r="r" b="b" t="t" l="l"/>
            <a:pathLst>
              <a:path h="7143759" w="16887793">
                <a:moveTo>
                  <a:pt x="0" y="0"/>
                </a:moveTo>
                <a:lnTo>
                  <a:pt x="16887794" y="0"/>
                </a:lnTo>
                <a:lnTo>
                  <a:pt x="16887794" y="7143759"/>
                </a:lnTo>
                <a:lnTo>
                  <a:pt x="0" y="71437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2700" b="-793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336470" y="934085"/>
            <a:ext cx="9009410" cy="1010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7434"/>
              </a:lnSpc>
              <a:spcBef>
                <a:spcPct val="0"/>
              </a:spcBef>
            </a:pPr>
            <a:r>
              <a:rPr lang="en-US" sz="6195">
                <a:solidFill>
                  <a:srgbClr val="003EA8"/>
                </a:solidFill>
                <a:latin typeface="Telegraf Bold"/>
              </a:rPr>
              <a:t>Atendimento ao idoso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278358">
            <a:off x="14498378" y="8686281"/>
            <a:ext cx="4933980" cy="1551961"/>
          </a:xfrm>
          <a:custGeom>
            <a:avLst/>
            <a:gdLst/>
            <a:ahLst/>
            <a:cxnLst/>
            <a:rect r="r" b="b" t="t" l="l"/>
            <a:pathLst>
              <a:path h="1551961" w="4933980">
                <a:moveTo>
                  <a:pt x="0" y="0"/>
                </a:moveTo>
                <a:lnTo>
                  <a:pt x="4933980" y="0"/>
                </a:lnTo>
                <a:lnTo>
                  <a:pt x="4933980" y="1551961"/>
                </a:lnTo>
                <a:lnTo>
                  <a:pt x="0" y="1551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973601">
            <a:off x="-250863" y="-13370"/>
            <a:ext cx="3753082" cy="1180515"/>
          </a:xfrm>
          <a:custGeom>
            <a:avLst/>
            <a:gdLst/>
            <a:ahLst/>
            <a:cxnLst/>
            <a:rect r="r" b="b" t="t" l="l"/>
            <a:pathLst>
              <a:path h="1180515" w="3753082">
                <a:moveTo>
                  <a:pt x="0" y="0"/>
                </a:moveTo>
                <a:lnTo>
                  <a:pt x="3753082" y="0"/>
                </a:lnTo>
                <a:lnTo>
                  <a:pt x="3753082" y="1180515"/>
                </a:lnTo>
                <a:lnTo>
                  <a:pt x="0" y="11805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4354" r="-1468" b="-560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05495" y="657204"/>
            <a:ext cx="16445245" cy="1906519"/>
            <a:chOff x="0" y="0"/>
            <a:chExt cx="5999270" cy="69550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999270" cy="695503"/>
            </a:xfrm>
            <a:custGeom>
              <a:avLst/>
              <a:gdLst/>
              <a:ahLst/>
              <a:cxnLst/>
              <a:rect r="r" b="b" t="t" l="l"/>
              <a:pathLst>
                <a:path h="695503" w="5999270">
                  <a:moveTo>
                    <a:pt x="0" y="0"/>
                  </a:moveTo>
                  <a:lnTo>
                    <a:pt x="5999270" y="0"/>
                  </a:lnTo>
                  <a:lnTo>
                    <a:pt x="5999270" y="695503"/>
                  </a:lnTo>
                  <a:lnTo>
                    <a:pt x="0" y="6955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563669" y="2787889"/>
            <a:ext cx="16695631" cy="6317210"/>
            <a:chOff x="0" y="0"/>
            <a:chExt cx="5561818" cy="210445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561818" cy="2104453"/>
            </a:xfrm>
            <a:custGeom>
              <a:avLst/>
              <a:gdLst/>
              <a:ahLst/>
              <a:cxnLst/>
              <a:rect r="r" b="b" t="t" l="l"/>
              <a:pathLst>
                <a:path h="2104453" w="5561818">
                  <a:moveTo>
                    <a:pt x="0" y="0"/>
                  </a:moveTo>
                  <a:lnTo>
                    <a:pt x="5561818" y="0"/>
                  </a:lnTo>
                  <a:lnTo>
                    <a:pt x="5561818" y="2104453"/>
                  </a:lnTo>
                  <a:lnTo>
                    <a:pt x="0" y="210445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9908900" y="3235000"/>
            <a:ext cx="121908" cy="121908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055579" y="7995212"/>
            <a:ext cx="121908" cy="121908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895970" y="1157117"/>
            <a:ext cx="16363330" cy="943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89"/>
              </a:lnSpc>
            </a:pPr>
            <a:r>
              <a:rPr lang="en-US" sz="5824">
                <a:solidFill>
                  <a:srgbClr val="003EA8"/>
                </a:solidFill>
                <a:latin typeface="Telegraf Bold"/>
              </a:rPr>
              <a:t>Definição de idoso dependente (OMS, 1980)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-1276562" y="-411408"/>
            <a:ext cx="6732164" cy="1627960"/>
          </a:xfrm>
          <a:custGeom>
            <a:avLst/>
            <a:gdLst/>
            <a:ahLst/>
            <a:cxnLst/>
            <a:rect r="r" b="b" t="t" l="l"/>
            <a:pathLst>
              <a:path h="1627960" w="6732164">
                <a:moveTo>
                  <a:pt x="0" y="0"/>
                </a:moveTo>
                <a:lnTo>
                  <a:pt x="6732164" y="0"/>
                </a:lnTo>
                <a:lnTo>
                  <a:pt x="6732164" y="1627960"/>
                </a:lnTo>
                <a:lnTo>
                  <a:pt x="0" y="1627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278358">
            <a:off x="13553387" y="8430575"/>
            <a:ext cx="5868613" cy="1845945"/>
          </a:xfrm>
          <a:custGeom>
            <a:avLst/>
            <a:gdLst/>
            <a:ahLst/>
            <a:cxnLst/>
            <a:rect r="r" b="b" t="t" l="l"/>
            <a:pathLst>
              <a:path h="1845945" w="5868613">
                <a:moveTo>
                  <a:pt x="0" y="0"/>
                </a:moveTo>
                <a:lnTo>
                  <a:pt x="5868613" y="0"/>
                </a:lnTo>
                <a:lnTo>
                  <a:pt x="5868613" y="1845946"/>
                </a:lnTo>
                <a:lnTo>
                  <a:pt x="0" y="1845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20140" y="2563723"/>
            <a:ext cx="16230600" cy="6852308"/>
          </a:xfrm>
          <a:custGeom>
            <a:avLst/>
            <a:gdLst/>
            <a:ahLst/>
            <a:cxnLst/>
            <a:rect r="r" b="b" t="t" l="l"/>
            <a:pathLst>
              <a:path h="6852308" w="16230600">
                <a:moveTo>
                  <a:pt x="0" y="0"/>
                </a:moveTo>
                <a:lnTo>
                  <a:pt x="16230600" y="0"/>
                </a:lnTo>
                <a:lnTo>
                  <a:pt x="16230600" y="6852308"/>
                </a:lnTo>
                <a:lnTo>
                  <a:pt x="0" y="68523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4354" r="-1468" b="-560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19294" y="2652697"/>
            <a:ext cx="15795020" cy="6234121"/>
            <a:chOff x="0" y="0"/>
            <a:chExt cx="5762066" cy="227422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62066" cy="2274224"/>
            </a:xfrm>
            <a:custGeom>
              <a:avLst/>
              <a:gdLst/>
              <a:ahLst/>
              <a:cxnLst/>
              <a:rect r="r" b="b" t="t" l="l"/>
              <a:pathLst>
                <a:path h="2274224" w="5762066">
                  <a:moveTo>
                    <a:pt x="0" y="0"/>
                  </a:moveTo>
                  <a:lnTo>
                    <a:pt x="5762066" y="0"/>
                  </a:lnTo>
                  <a:lnTo>
                    <a:pt x="5762066" y="2274224"/>
                  </a:lnTo>
                  <a:lnTo>
                    <a:pt x="0" y="227422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219294" y="657204"/>
            <a:ext cx="15795020" cy="1685330"/>
            <a:chOff x="0" y="0"/>
            <a:chExt cx="5762066" cy="61481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762066" cy="614813"/>
            </a:xfrm>
            <a:custGeom>
              <a:avLst/>
              <a:gdLst/>
              <a:ahLst/>
              <a:cxnLst/>
              <a:rect r="r" b="b" t="t" l="l"/>
              <a:pathLst>
                <a:path h="614813" w="5762066">
                  <a:moveTo>
                    <a:pt x="0" y="0"/>
                  </a:moveTo>
                  <a:lnTo>
                    <a:pt x="5762066" y="0"/>
                  </a:lnTo>
                  <a:lnTo>
                    <a:pt x="5762066" y="614813"/>
                  </a:lnTo>
                  <a:lnTo>
                    <a:pt x="0" y="61481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219294" y="2652697"/>
            <a:ext cx="14862053" cy="6097424"/>
          </a:xfrm>
          <a:custGeom>
            <a:avLst/>
            <a:gdLst/>
            <a:ahLst/>
            <a:cxnLst/>
            <a:rect r="r" b="b" t="t" l="l"/>
            <a:pathLst>
              <a:path h="6097424" w="14862053">
                <a:moveTo>
                  <a:pt x="0" y="0"/>
                </a:moveTo>
                <a:lnTo>
                  <a:pt x="14862052" y="0"/>
                </a:lnTo>
                <a:lnTo>
                  <a:pt x="14862052" y="6097424"/>
                </a:lnTo>
                <a:lnTo>
                  <a:pt x="0" y="60974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866" r="0" b="-1866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845490" y="832925"/>
            <a:ext cx="10542626" cy="150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64"/>
              </a:lnSpc>
            </a:pPr>
            <a:r>
              <a:rPr lang="en-US" sz="9387">
                <a:solidFill>
                  <a:srgbClr val="003EA8"/>
                </a:solidFill>
                <a:latin typeface="Telegraf Bold"/>
              </a:rPr>
              <a:t>Método e técnica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278358">
            <a:off x="14080007" y="8335327"/>
            <a:ext cx="5868613" cy="1845945"/>
          </a:xfrm>
          <a:custGeom>
            <a:avLst/>
            <a:gdLst/>
            <a:ahLst/>
            <a:cxnLst/>
            <a:rect r="r" b="b" t="t" l="l"/>
            <a:pathLst>
              <a:path h="1845945" w="5868613">
                <a:moveTo>
                  <a:pt x="0" y="0"/>
                </a:moveTo>
                <a:lnTo>
                  <a:pt x="5868612" y="0"/>
                </a:lnTo>
                <a:lnTo>
                  <a:pt x="5868612" y="1845946"/>
                </a:lnTo>
                <a:lnTo>
                  <a:pt x="0" y="18459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2474">
            <a:off x="-187185" y="433311"/>
            <a:ext cx="2756025" cy="866895"/>
          </a:xfrm>
          <a:custGeom>
            <a:avLst/>
            <a:gdLst/>
            <a:ahLst/>
            <a:cxnLst/>
            <a:rect r="r" b="b" t="t" l="l"/>
            <a:pathLst>
              <a:path h="866895" w="2756025">
                <a:moveTo>
                  <a:pt x="0" y="0"/>
                </a:moveTo>
                <a:lnTo>
                  <a:pt x="2756025" y="0"/>
                </a:lnTo>
                <a:lnTo>
                  <a:pt x="2756025" y="866895"/>
                </a:lnTo>
                <a:lnTo>
                  <a:pt x="0" y="8668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4354" r="-1468" b="-56033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895350" y="667144"/>
          <a:ext cx="16363950" cy="8591156"/>
        </p:xfrm>
        <a:graphic>
          <a:graphicData uri="http://schemas.openxmlformats.org/drawingml/2006/table">
            <a:tbl>
              <a:tblPr/>
              <a:tblGrid>
                <a:gridCol w="16363950"/>
              </a:tblGrid>
              <a:tr h="85911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Freeform 4" id="4"/>
          <p:cNvSpPr/>
          <p:nvPr/>
        </p:nvSpPr>
        <p:spPr>
          <a:xfrm flipH="false" flipV="false" rot="-278358">
            <a:off x="-187185" y="433311"/>
            <a:ext cx="2756025" cy="866895"/>
          </a:xfrm>
          <a:custGeom>
            <a:avLst/>
            <a:gdLst/>
            <a:ahLst/>
            <a:cxnLst/>
            <a:rect r="r" b="b" t="t" l="l"/>
            <a:pathLst>
              <a:path h="866895" w="2756025">
                <a:moveTo>
                  <a:pt x="0" y="0"/>
                </a:moveTo>
                <a:lnTo>
                  <a:pt x="2756025" y="0"/>
                </a:lnTo>
                <a:lnTo>
                  <a:pt x="2756025" y="866895"/>
                </a:lnTo>
                <a:lnTo>
                  <a:pt x="0" y="8668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78358">
            <a:off x="15501431" y="9098417"/>
            <a:ext cx="2756025" cy="866895"/>
          </a:xfrm>
          <a:custGeom>
            <a:avLst/>
            <a:gdLst/>
            <a:ahLst/>
            <a:cxnLst/>
            <a:rect r="r" b="b" t="t" l="l"/>
            <a:pathLst>
              <a:path h="866895" w="2756025">
                <a:moveTo>
                  <a:pt x="0" y="0"/>
                </a:moveTo>
                <a:lnTo>
                  <a:pt x="2756025" y="0"/>
                </a:lnTo>
                <a:lnTo>
                  <a:pt x="2756025" y="866895"/>
                </a:lnTo>
                <a:lnTo>
                  <a:pt x="0" y="866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384196" y="-309867"/>
            <a:ext cx="441616" cy="633141"/>
          </a:xfrm>
          <a:custGeom>
            <a:avLst/>
            <a:gdLst/>
            <a:ahLst/>
            <a:cxnLst/>
            <a:rect r="r" b="b" t="t" l="l"/>
            <a:pathLst>
              <a:path h="633141" w="441616">
                <a:moveTo>
                  <a:pt x="0" y="0"/>
                </a:moveTo>
                <a:lnTo>
                  <a:pt x="441616" y="0"/>
                </a:lnTo>
                <a:lnTo>
                  <a:pt x="441616" y="633141"/>
                </a:lnTo>
                <a:lnTo>
                  <a:pt x="0" y="6331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3437089" y="676153"/>
            <a:ext cx="11413822" cy="1593360"/>
            <a:chOff x="0" y="0"/>
            <a:chExt cx="5168104" cy="72146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168104" cy="721463"/>
            </a:xfrm>
            <a:custGeom>
              <a:avLst/>
              <a:gdLst/>
              <a:ahLst/>
              <a:cxnLst/>
              <a:rect r="r" b="b" t="t" l="l"/>
              <a:pathLst>
                <a:path h="721463" w="5168104">
                  <a:moveTo>
                    <a:pt x="0" y="0"/>
                  </a:moveTo>
                  <a:lnTo>
                    <a:pt x="5168104" y="0"/>
                  </a:lnTo>
                  <a:lnTo>
                    <a:pt x="5168104" y="721463"/>
                  </a:lnTo>
                  <a:lnTo>
                    <a:pt x="0" y="7214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689920" y="2269514"/>
            <a:ext cx="16908160" cy="7611081"/>
          </a:xfrm>
          <a:custGeom>
            <a:avLst/>
            <a:gdLst/>
            <a:ahLst/>
            <a:cxnLst/>
            <a:rect r="r" b="b" t="t" l="l"/>
            <a:pathLst>
              <a:path h="7611081" w="16908160">
                <a:moveTo>
                  <a:pt x="0" y="0"/>
                </a:moveTo>
                <a:lnTo>
                  <a:pt x="16908160" y="0"/>
                </a:lnTo>
                <a:lnTo>
                  <a:pt x="16908160" y="7611080"/>
                </a:lnTo>
                <a:lnTo>
                  <a:pt x="0" y="761108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57030" y="832925"/>
            <a:ext cx="17774179" cy="150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64"/>
              </a:lnSpc>
            </a:pPr>
            <a:r>
              <a:rPr lang="en-US" sz="9387">
                <a:solidFill>
                  <a:srgbClr val="003EA8"/>
                </a:solidFill>
                <a:latin typeface="Telegraf Bold"/>
              </a:rPr>
              <a:t>O que queríamos saber?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4354" r="-1468" b="-560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05495" y="353699"/>
            <a:ext cx="16436355" cy="1907038"/>
            <a:chOff x="0" y="0"/>
            <a:chExt cx="5996027" cy="69569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996027" cy="695693"/>
            </a:xfrm>
            <a:custGeom>
              <a:avLst/>
              <a:gdLst/>
              <a:ahLst/>
              <a:cxnLst/>
              <a:rect r="r" b="b" t="t" l="l"/>
              <a:pathLst>
                <a:path h="695693" w="5996027">
                  <a:moveTo>
                    <a:pt x="0" y="0"/>
                  </a:moveTo>
                  <a:lnTo>
                    <a:pt x="5996027" y="0"/>
                  </a:lnTo>
                  <a:lnTo>
                    <a:pt x="5996027" y="695693"/>
                  </a:lnTo>
                  <a:lnTo>
                    <a:pt x="0" y="69569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905495" y="2618596"/>
            <a:ext cx="16436355" cy="6086730"/>
            <a:chOff x="0" y="0"/>
            <a:chExt cx="5682948" cy="210451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682947" cy="2104516"/>
            </a:xfrm>
            <a:custGeom>
              <a:avLst/>
              <a:gdLst/>
              <a:ahLst/>
              <a:cxnLst/>
              <a:rect r="r" b="b" t="t" l="l"/>
              <a:pathLst>
                <a:path h="2104516" w="5682947">
                  <a:moveTo>
                    <a:pt x="0" y="0"/>
                  </a:moveTo>
                  <a:lnTo>
                    <a:pt x="5682947" y="0"/>
                  </a:lnTo>
                  <a:lnTo>
                    <a:pt x="5682947" y="2104516"/>
                  </a:lnTo>
                  <a:lnTo>
                    <a:pt x="0" y="210451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641794">
            <a:off x="8923192" y="-178822"/>
            <a:ext cx="441616" cy="633141"/>
          </a:xfrm>
          <a:custGeom>
            <a:avLst/>
            <a:gdLst/>
            <a:ahLst/>
            <a:cxnLst/>
            <a:rect r="r" b="b" t="t" l="l"/>
            <a:pathLst>
              <a:path h="633141" w="441616">
                <a:moveTo>
                  <a:pt x="0" y="0"/>
                </a:moveTo>
                <a:lnTo>
                  <a:pt x="441616" y="0"/>
                </a:lnTo>
                <a:lnTo>
                  <a:pt x="441616" y="633141"/>
                </a:lnTo>
                <a:lnTo>
                  <a:pt x="0" y="633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2618596"/>
            <a:ext cx="16421858" cy="6086730"/>
          </a:xfrm>
          <a:custGeom>
            <a:avLst/>
            <a:gdLst/>
            <a:ahLst/>
            <a:cxnLst/>
            <a:rect r="r" b="b" t="t" l="l"/>
            <a:pathLst>
              <a:path h="6086730" w="16421858">
                <a:moveTo>
                  <a:pt x="0" y="0"/>
                </a:moveTo>
                <a:lnTo>
                  <a:pt x="16421858" y="0"/>
                </a:lnTo>
                <a:lnTo>
                  <a:pt x="16421858" y="6086730"/>
                </a:lnTo>
                <a:lnTo>
                  <a:pt x="0" y="60867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033" r="0" b="-10962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0" y="432652"/>
            <a:ext cx="16977128" cy="1828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72"/>
              </a:lnSpc>
            </a:pPr>
            <a:r>
              <a:rPr lang="en-US" sz="5810">
                <a:solidFill>
                  <a:srgbClr val="003EA8"/>
                </a:solidFill>
                <a:latin typeface="Telegraf Bold"/>
              </a:rPr>
              <a:t>O que surgiu como mais relevante na pesquisa?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278358">
            <a:off x="13553387" y="8430575"/>
            <a:ext cx="5868613" cy="1845945"/>
          </a:xfrm>
          <a:custGeom>
            <a:avLst/>
            <a:gdLst/>
            <a:ahLst/>
            <a:cxnLst/>
            <a:rect r="r" b="b" t="t" l="l"/>
            <a:pathLst>
              <a:path h="1845945" w="5868613">
                <a:moveTo>
                  <a:pt x="0" y="0"/>
                </a:moveTo>
                <a:lnTo>
                  <a:pt x="5868613" y="0"/>
                </a:lnTo>
                <a:lnTo>
                  <a:pt x="5868613" y="1845946"/>
                </a:lnTo>
                <a:lnTo>
                  <a:pt x="0" y="18459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941438">
            <a:off x="-1543006" y="402967"/>
            <a:ext cx="4103042" cy="1290593"/>
          </a:xfrm>
          <a:custGeom>
            <a:avLst/>
            <a:gdLst/>
            <a:ahLst/>
            <a:cxnLst/>
            <a:rect r="r" b="b" t="t" l="l"/>
            <a:pathLst>
              <a:path h="1290593" w="4103042">
                <a:moveTo>
                  <a:pt x="0" y="0"/>
                </a:moveTo>
                <a:lnTo>
                  <a:pt x="4103043" y="0"/>
                </a:lnTo>
                <a:lnTo>
                  <a:pt x="4103043" y="1290594"/>
                </a:lnTo>
                <a:lnTo>
                  <a:pt x="0" y="12905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4354" r="-1468" b="-56033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518948" y="2269514"/>
          <a:ext cx="17153797" cy="7262351"/>
        </p:xfrm>
        <a:graphic>
          <a:graphicData uri="http://schemas.openxmlformats.org/drawingml/2006/table">
            <a:tbl>
              <a:tblPr/>
              <a:tblGrid>
                <a:gridCol w="17153797"/>
              </a:tblGrid>
              <a:tr h="72623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Freeform 4" id="4"/>
          <p:cNvSpPr/>
          <p:nvPr/>
        </p:nvSpPr>
        <p:spPr>
          <a:xfrm flipH="false" flipV="false" rot="-1166940">
            <a:off x="-629408" y="1906934"/>
            <a:ext cx="2756025" cy="866895"/>
          </a:xfrm>
          <a:custGeom>
            <a:avLst/>
            <a:gdLst/>
            <a:ahLst/>
            <a:cxnLst/>
            <a:rect r="r" b="b" t="t" l="l"/>
            <a:pathLst>
              <a:path h="866895" w="2756025">
                <a:moveTo>
                  <a:pt x="0" y="0"/>
                </a:moveTo>
                <a:lnTo>
                  <a:pt x="2756025" y="0"/>
                </a:lnTo>
                <a:lnTo>
                  <a:pt x="2756025" y="866895"/>
                </a:lnTo>
                <a:lnTo>
                  <a:pt x="0" y="8668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78358">
            <a:off x="15501431" y="9098417"/>
            <a:ext cx="2756025" cy="866895"/>
          </a:xfrm>
          <a:custGeom>
            <a:avLst/>
            <a:gdLst/>
            <a:ahLst/>
            <a:cxnLst/>
            <a:rect r="r" b="b" t="t" l="l"/>
            <a:pathLst>
              <a:path h="866895" w="2756025">
                <a:moveTo>
                  <a:pt x="0" y="0"/>
                </a:moveTo>
                <a:lnTo>
                  <a:pt x="2756025" y="0"/>
                </a:lnTo>
                <a:lnTo>
                  <a:pt x="2756025" y="866895"/>
                </a:lnTo>
                <a:lnTo>
                  <a:pt x="0" y="866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384196" y="-309867"/>
            <a:ext cx="441616" cy="633141"/>
          </a:xfrm>
          <a:custGeom>
            <a:avLst/>
            <a:gdLst/>
            <a:ahLst/>
            <a:cxnLst/>
            <a:rect r="r" b="b" t="t" l="l"/>
            <a:pathLst>
              <a:path h="633141" w="441616">
                <a:moveTo>
                  <a:pt x="0" y="0"/>
                </a:moveTo>
                <a:lnTo>
                  <a:pt x="441616" y="0"/>
                </a:lnTo>
                <a:lnTo>
                  <a:pt x="441616" y="633141"/>
                </a:lnTo>
                <a:lnTo>
                  <a:pt x="0" y="6331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3742648" y="323274"/>
            <a:ext cx="11413822" cy="1593360"/>
            <a:chOff x="0" y="0"/>
            <a:chExt cx="5168104" cy="72146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168104" cy="721463"/>
            </a:xfrm>
            <a:custGeom>
              <a:avLst/>
              <a:gdLst/>
              <a:ahLst/>
              <a:cxnLst/>
              <a:rect r="r" b="b" t="t" l="l"/>
              <a:pathLst>
                <a:path h="721463" w="5168104">
                  <a:moveTo>
                    <a:pt x="0" y="0"/>
                  </a:moveTo>
                  <a:lnTo>
                    <a:pt x="5168104" y="0"/>
                  </a:lnTo>
                  <a:lnTo>
                    <a:pt x="5168104" y="721463"/>
                  </a:lnTo>
                  <a:lnTo>
                    <a:pt x="0" y="7214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590107" y="2496723"/>
            <a:ext cx="17082638" cy="7035142"/>
          </a:xfrm>
          <a:custGeom>
            <a:avLst/>
            <a:gdLst/>
            <a:ahLst/>
            <a:cxnLst/>
            <a:rect r="r" b="b" t="t" l="l"/>
            <a:pathLst>
              <a:path h="7035142" w="17082638">
                <a:moveTo>
                  <a:pt x="0" y="0"/>
                </a:moveTo>
                <a:lnTo>
                  <a:pt x="17082638" y="0"/>
                </a:lnTo>
                <a:lnTo>
                  <a:pt x="17082638" y="7035141"/>
                </a:lnTo>
                <a:lnTo>
                  <a:pt x="0" y="70351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240" r="0" b="-124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437089" y="456699"/>
            <a:ext cx="11158745" cy="1571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24"/>
              </a:lnSpc>
            </a:pPr>
            <a:r>
              <a:rPr lang="en-US" sz="4937">
                <a:solidFill>
                  <a:srgbClr val="003EA8"/>
                </a:solidFill>
                <a:latin typeface="Telegraf Bold"/>
              </a:rPr>
              <a:t>Propostas dos ACS para idosos frágeis e dependentes(1)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DAFyeDDAcuE</dc:identifier>
  <dcterms:modified xsi:type="dcterms:W3CDTF">2011-08-01T06:04:30Z</dcterms:modified>
  <cp:revision>1</cp:revision>
  <dc:title>Apresentação Dra Cecilia </dc:title>
</cp:coreProperties>
</file>