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12192000" cy="6858000"/>
  <p:embeddedFontLst>
    <p:embeddedFont>
      <p:font typeface="Helvetica Neue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Migx6AdT6l4jF5kE4Mnm+bIU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045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e298fd023_0_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g2ee298fd02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e298fd023_0_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g2ee298fd0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023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556858" y="1538823"/>
            <a:ext cx="11078282" cy="325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0054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548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548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023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ctrTitle"/>
          </p:nvPr>
        </p:nvSpPr>
        <p:spPr>
          <a:xfrm>
            <a:off x="2545299" y="755622"/>
            <a:ext cx="7101401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35105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556858" y="1538823"/>
            <a:ext cx="11078282" cy="325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54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2ee298fd023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00232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ee298fd023_0_43"/>
          <p:cNvSpPr txBox="1"/>
          <p:nvPr/>
        </p:nvSpPr>
        <p:spPr>
          <a:xfrm>
            <a:off x="1613647" y="1669569"/>
            <a:ext cx="9753600" cy="29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III Seminário de </a:t>
            </a:r>
            <a:r>
              <a:rPr lang="pt-BR" sz="3400" b="1" i="1" u="none" strike="noStrike" cap="none" dirty="0" err="1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Mestrado Profissional em Atenção </a:t>
            </a:r>
            <a:b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Primária à Saúde (MPAPS)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34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TURMA 7</a:t>
            </a:r>
            <a:endParaRPr sz="54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ee298fd023_0_43"/>
          <p:cNvSpPr txBox="1"/>
          <p:nvPr/>
        </p:nvSpPr>
        <p:spPr>
          <a:xfrm>
            <a:off x="3442447" y="540897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Estação OTICS-PARN – Cinelândia – Centro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Rio de Janeiro/RJ, 7 de novembro de 2025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2ee298fd023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34" y="404673"/>
            <a:ext cx="6598933" cy="82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5B2B441-23C1-4720-BB4E-C727D0113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61" y="3429001"/>
            <a:ext cx="2876144" cy="284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ee298fd023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75"/>
            <a:ext cx="1513325" cy="52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ee298fd023_0_33"/>
          <p:cNvSpPr/>
          <p:nvPr/>
        </p:nvSpPr>
        <p:spPr>
          <a:xfrm>
            <a:off x="0" y="5243100"/>
            <a:ext cx="12192000" cy="16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0" name="Google Shape;60;g2ee298fd023_0_33"/>
          <p:cNvGrpSpPr/>
          <p:nvPr/>
        </p:nvGrpSpPr>
        <p:grpSpPr>
          <a:xfrm>
            <a:off x="1634641" y="726510"/>
            <a:ext cx="10233768" cy="4223261"/>
            <a:chOff x="2460770" y="1753075"/>
            <a:chExt cx="8841155" cy="2258008"/>
          </a:xfrm>
        </p:grpSpPr>
        <p:sp>
          <p:nvSpPr>
            <p:cNvPr id="61" name="Google Shape;61;g2ee298fd023_0_33"/>
            <p:cNvSpPr txBox="1"/>
            <p:nvPr/>
          </p:nvSpPr>
          <p:spPr>
            <a:xfrm>
              <a:off x="2643746" y="1753075"/>
              <a:ext cx="8620304" cy="155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lvl="0" algn="ctr">
                <a:buSzPts val="5400"/>
              </a:pPr>
              <a:r>
                <a:rPr lang="pt-BR" sz="3400" b="1" dirty="0">
                  <a:solidFill>
                    <a:srgbClr val="FFFFFF"/>
                  </a:solidFill>
                </a:rPr>
                <a:t>Revisão de escopo sobre indicadores da Assistência Farmacêutica na Atenção Primária à Saúde: caminhos para o fortalecimento da gestão pública no município do Rio de Janeiro </a:t>
              </a:r>
              <a:endParaRPr sz="5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ee298fd023_0_33"/>
            <p:cNvSpPr txBox="1"/>
            <p:nvPr/>
          </p:nvSpPr>
          <p:spPr>
            <a:xfrm>
              <a:off x="2460771" y="2967098"/>
              <a:ext cx="87654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r>
                <a:rPr lang="pt-B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Mestrado Profissional em Atenção Primária à Saúde – turma 7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2ee298fd023_0_33"/>
            <p:cNvSpPr txBox="1"/>
            <p:nvPr/>
          </p:nvSpPr>
          <p:spPr>
            <a:xfrm>
              <a:off x="2460770" y="3257587"/>
              <a:ext cx="8765400" cy="15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r>
                <a:rPr lang="pt-B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Nome completo </a:t>
              </a:r>
              <a:r>
                <a:rPr lang="pt-BR" sz="1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 aluna: </a:t>
              </a:r>
              <a:r>
                <a:rPr lang="pt-BR" sz="1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Letícia Cristina </a:t>
              </a:r>
              <a:r>
                <a:rPr lang="pt-BR" sz="18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Favoreto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2ee298fd023_0_33"/>
            <p:cNvSpPr txBox="1"/>
            <p:nvPr/>
          </p:nvSpPr>
          <p:spPr>
            <a:xfrm>
              <a:off x="2460772" y="3559926"/>
              <a:ext cx="8841153" cy="45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lvl="0" algn="ctr">
                <a:buClr>
                  <a:schemeClr val="dk1"/>
                </a:buClr>
                <a:buSzPts val="5400"/>
              </a:pPr>
              <a:r>
                <a:rPr lang="pt-B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Nome(s) completo(s) do orientador(a</a:t>
              </a:r>
              <a:r>
                <a:rPr lang="pt-BR" sz="1800" dirty="0">
                  <a:solidFill>
                    <a:schemeClr val="lt1"/>
                  </a:solidFill>
                </a:rPr>
                <a:t>): Prof. Dr. </a:t>
              </a:r>
              <a:r>
                <a:rPr lang="pt-BR" sz="1800" dirty="0" err="1">
                  <a:solidFill>
                    <a:schemeClr val="lt1"/>
                  </a:solidFill>
                </a:rPr>
                <a:t>Rondineli</a:t>
              </a:r>
              <a:r>
                <a:rPr lang="pt-BR" sz="1800" dirty="0">
                  <a:solidFill>
                    <a:schemeClr val="lt1"/>
                  </a:solidFill>
                </a:rPr>
                <a:t> Mendes </a:t>
              </a:r>
              <a:r>
                <a:rPr lang="pt-BR" sz="1800" dirty="0" smtClean="0">
                  <a:solidFill>
                    <a:schemeClr val="lt1"/>
                  </a:solidFill>
                </a:rPr>
                <a:t>da Silva e Profa. Dra. Carla </a:t>
              </a:r>
              <a:r>
                <a:rPr lang="pt-BR" sz="1800" dirty="0" err="1" smtClean="0">
                  <a:solidFill>
                    <a:schemeClr val="lt1"/>
                  </a:solidFill>
                </a:rPr>
                <a:t>Patricia</a:t>
              </a:r>
              <a:r>
                <a:rPr lang="pt-BR" sz="1800" dirty="0" smtClean="0">
                  <a:solidFill>
                    <a:schemeClr val="lt1"/>
                  </a:solidFill>
                </a:rPr>
                <a:t> Figueiredo Antunes de Souza</a:t>
              </a:r>
            </a:p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" name="Google Shape;65;g2ee298fd023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34" y="5551483"/>
            <a:ext cx="6598933" cy="829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00232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8826" y="5632849"/>
            <a:ext cx="6074348" cy="7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2155291" y="127173"/>
            <a:ext cx="336600" cy="735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4300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1234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5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2491890" y="609668"/>
            <a:ext cx="9520570" cy="4498576"/>
            <a:chOff x="2491890" y="609668"/>
            <a:chExt cx="7138591" cy="4498576"/>
          </a:xfrm>
        </p:grpSpPr>
        <p:sp>
          <p:nvSpPr>
            <p:cNvPr id="74" name="Google Shape;74;p2"/>
            <p:cNvSpPr txBox="1"/>
            <p:nvPr/>
          </p:nvSpPr>
          <p:spPr>
            <a:xfrm>
              <a:off x="2555213" y="3318004"/>
              <a:ext cx="6764278" cy="306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>
                <a:lnSpc>
                  <a:spcPct val="108125"/>
                </a:lnSpc>
                <a:buSzPts val="1600"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Se sim, já submeteu e teve aprovação final ? </a:t>
              </a:r>
              <a:r>
                <a:rPr lang="pt-BR" sz="1600" b="1" i="0" u="none" strike="noStrike" cap="none" dirty="0">
                  <a:solidFill>
                    <a:srgbClr val="005484"/>
                  </a:solidFill>
                  <a:sym typeface="Arial"/>
                </a:rPr>
                <a:t>|_| Sim / </a:t>
              </a:r>
              <a:r>
                <a:rPr lang="pt-BR" sz="1600" b="1" i="0" u="none" strike="noStrike" cap="none" dirty="0" smtClean="0">
                  <a:solidFill>
                    <a:srgbClr val="005484"/>
                  </a:solidFill>
                  <a:sym typeface="Arial"/>
                </a:rPr>
                <a:t>|_| </a:t>
              </a:r>
              <a:r>
                <a:rPr lang="pt-BR" sz="1600" b="1" dirty="0" smtClean="0">
                  <a:solidFill>
                    <a:srgbClr val="005484"/>
                  </a:solidFill>
                </a:rPr>
                <a:t>Não / |x| Não se aplica </a:t>
              </a:r>
              <a:endParaRPr sz="1600" b="1" i="0" u="none" strike="noStrike" cap="none" dirty="0">
                <a:solidFill>
                  <a:srgbClr val="005484"/>
                </a:solidFill>
                <a:sym typeface="Arial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2555211" y="4020465"/>
              <a:ext cx="7075269" cy="838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>
                <a:lnSpc>
                  <a:spcPct val="108125"/>
                </a:lnSpc>
                <a:buSzPts val="1600"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Etapa atual em que se encontra o trabalho segundo o cronograma</a:t>
              </a:r>
              <a:r>
                <a:rPr lang="pt-BR" sz="1600" b="0" i="0" u="none" strike="noStrike" cap="none" dirty="0" smtClean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pt-BR" sz="1600" b="1" dirty="0">
                  <a:solidFill>
                    <a:srgbClr val="005484"/>
                  </a:solidFill>
                </a:rPr>
                <a:t>Análise de </a:t>
              </a:r>
              <a:r>
                <a:rPr lang="pt-BR" sz="1600" b="1" dirty="0" smtClean="0">
                  <a:solidFill>
                    <a:srgbClr val="005484"/>
                  </a:solidFill>
                </a:rPr>
                <a:t>dados (seleção </a:t>
              </a:r>
              <a:r>
                <a:rPr lang="pt-BR" sz="1600" b="1" dirty="0">
                  <a:solidFill>
                    <a:srgbClr val="005484"/>
                  </a:solidFill>
                </a:rPr>
                <a:t>de estudos, extração e organização dos dados)</a:t>
              </a:r>
            </a:p>
            <a:p>
              <a:pPr marL="1270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491891" y="2647344"/>
              <a:ext cx="7138590" cy="306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Necessidade de submissão ao Comitê de Ética? </a:t>
              </a:r>
              <a:r>
                <a:rPr lang="pt-BR" sz="1600" b="1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|_| Sim / </a:t>
              </a:r>
              <a:r>
                <a:rPr lang="pt-BR" sz="1600" b="1" i="0" u="none" strike="noStrike" cap="none" dirty="0" smtClean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|x| Não</a:t>
              </a:r>
              <a:endParaRPr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2491890" y="4657702"/>
              <a:ext cx="6074347" cy="450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Previsão de Defesa da Dissertação: </a:t>
              </a:r>
              <a:r>
                <a:rPr lang="pt-BR" sz="1600" b="1" dirty="0" smtClean="0">
                  <a:solidFill>
                    <a:srgbClr val="005484"/>
                  </a:solidFill>
                </a:rPr>
                <a:t>abril/2026</a:t>
              </a:r>
              <a:endParaRPr sz="1600" b="1" dirty="0">
                <a:solidFill>
                  <a:srgbClr val="005484"/>
                </a:solidFill>
              </a:endParaRPr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2491891" y="609668"/>
              <a:ext cx="7138590" cy="1939219"/>
              <a:chOff x="2491891" y="609668"/>
              <a:chExt cx="7138590" cy="1939219"/>
            </a:xfrm>
          </p:grpSpPr>
          <p:sp>
            <p:nvSpPr>
              <p:cNvPr id="79" name="Google Shape;79;p2"/>
              <p:cNvSpPr txBox="1"/>
              <p:nvPr/>
            </p:nvSpPr>
            <p:spPr>
              <a:xfrm>
                <a:off x="2491891" y="609668"/>
                <a:ext cx="7138590" cy="838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 lvl="0">
                  <a:lnSpc>
                    <a:spcPct val="108125"/>
                  </a:lnSpc>
                  <a:buSzPts val="1600"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Título: 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Revisão</a:t>
                </a:r>
                <a:r>
                  <a:rPr lang="pt-BR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de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escopo sobre indicadores da Assistência Farmacêutica na Atenção Primária à Saúde: caminhos para o fortalecimento da gestão pública no município do Rio de </a:t>
                </a:r>
                <a:r>
                  <a:rPr lang="pt-BR" sz="1600" b="1" dirty="0" smtClean="0">
                    <a:solidFill>
                      <a:srgbClr val="005484"/>
                    </a:solidFill>
                  </a:rPr>
                  <a:t>Janeiro </a:t>
                </a:r>
                <a:endParaRPr sz="1600" b="1" dirty="0">
                  <a:solidFill>
                    <a:srgbClr val="005484"/>
                  </a:solidFill>
                </a:endParaRPr>
              </a:p>
            </p:txBody>
          </p:sp>
          <p:sp>
            <p:nvSpPr>
              <p:cNvPr id="80" name="Google Shape;80;p2"/>
              <p:cNvSpPr txBox="1"/>
              <p:nvPr/>
            </p:nvSpPr>
            <p:spPr>
              <a:xfrm>
                <a:off x="2491891" y="1277681"/>
                <a:ext cx="7138590" cy="306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81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Nome do aluno: 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Letícia Cristina </a:t>
                </a:r>
                <a:r>
                  <a:rPr lang="pt-BR" sz="1600" b="1" dirty="0" err="1">
                    <a:solidFill>
                      <a:srgbClr val="005484"/>
                    </a:solidFill>
                  </a:rPr>
                  <a:t>Favoreto</a:t>
                </a:r>
                <a:endParaRPr sz="1600" b="1" dirty="0">
                  <a:solidFill>
                    <a:srgbClr val="005484"/>
                  </a:solidFill>
                </a:endParaRPr>
              </a:p>
            </p:txBody>
          </p:sp>
          <p:sp>
            <p:nvSpPr>
              <p:cNvPr id="81" name="Google Shape;81;p2"/>
              <p:cNvSpPr txBox="1"/>
              <p:nvPr/>
            </p:nvSpPr>
            <p:spPr>
              <a:xfrm>
                <a:off x="2491891" y="1976684"/>
                <a:ext cx="7138590" cy="572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>
                  <a:lnSpc>
                    <a:spcPct val="108125"/>
                  </a:lnSpc>
                  <a:buSzPts val="1600"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Orientador(es): 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Prof. Dr. </a:t>
                </a:r>
                <a:r>
                  <a:rPr lang="pt-BR" sz="1600" b="1" dirty="0" err="1">
                    <a:solidFill>
                      <a:srgbClr val="005484"/>
                    </a:solidFill>
                  </a:rPr>
                  <a:t>Rondineli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 Mendes da Silva e Profa. Dra. Carla </a:t>
                </a:r>
                <a:r>
                  <a:rPr lang="pt-BR" sz="1600" b="1" dirty="0" err="1">
                    <a:solidFill>
                      <a:srgbClr val="005484"/>
                    </a:solidFill>
                  </a:rPr>
                  <a:t>Patricia</a:t>
                </a:r>
                <a:r>
                  <a:rPr lang="pt-BR" sz="1600" b="1" dirty="0">
                    <a:solidFill>
                      <a:srgbClr val="005484"/>
                    </a:solidFill>
                  </a:rPr>
                  <a:t> Figueiredo Antunes de Souza</a:t>
                </a:r>
                <a:endParaRPr sz="1600" b="1" dirty="0">
                  <a:solidFill>
                    <a:srgbClr val="00548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00232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8826" y="5632849"/>
            <a:ext cx="6074348" cy="7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2155291" y="-130395"/>
            <a:ext cx="336600" cy="92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4300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 dirty="0" smtClean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0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468228" y="393395"/>
            <a:ext cx="8232986" cy="33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12700" marR="508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dirty="0" smtClean="0">
                <a:solidFill>
                  <a:srgbClr val="005484"/>
                </a:solidFill>
              </a:rPr>
              <a:t>CRONOGRAMA</a:t>
            </a:r>
            <a:endParaRPr lang="pt-BR" sz="18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07584"/>
              </p:ext>
            </p:extLst>
          </p:nvPr>
        </p:nvGraphicFramePr>
        <p:xfrm>
          <a:off x="2323591" y="798690"/>
          <a:ext cx="9350672" cy="366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152"/>
                <a:gridCol w="488516"/>
                <a:gridCol w="488515"/>
                <a:gridCol w="388306"/>
                <a:gridCol w="400833"/>
                <a:gridCol w="450937"/>
                <a:gridCol w="488515"/>
                <a:gridCol w="2354898"/>
              </a:tblGrid>
              <a:tr h="314974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Ano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  <a:endParaRPr lang="pt-BR" sz="1600" b="1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76039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314974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Revisão Bibliográfica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Realizada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039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Realizada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039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Realização das Buscas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Realizada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974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Elaboração e registro</a:t>
                      </a:r>
                      <a:r>
                        <a:rPr lang="pt-BR" sz="1600" b="0" i="0" u="none" strike="noStrike" cap="none" baseline="0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 protocolo (OSF)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marR="0" indent="-127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Realizada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9506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Análise de dados</a:t>
                      </a:r>
                    </a:p>
                    <a:p>
                      <a:pPr marL="1270" indent="-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(seleção de estudos, extração e organização dos dados)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marR="0" indent="-127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pt-BR" sz="1600" b="0" i="0" u="none" strike="noStrike" cap="none" baseline="0" dirty="0" smtClean="0">
                          <a:solidFill>
                            <a:srgbClr val="005484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andamento</a:t>
                      </a:r>
                      <a:endParaRPr lang="pt-BR" sz="1600" b="0" i="0" u="none" strike="noStrike" cap="none" dirty="0" smtClean="0">
                        <a:solidFill>
                          <a:srgbClr val="005484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6039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Redação da dissertação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marR="0" indent="-127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pt-BR" sz="1600" b="0" i="0" u="none" strike="noStrike" cap="none" baseline="0" dirty="0" smtClean="0">
                          <a:solidFill>
                            <a:srgbClr val="005484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andamento</a:t>
                      </a:r>
                      <a:endParaRPr lang="pt-BR" sz="1600" b="0" i="0" u="none" strike="noStrike" cap="none" dirty="0" smtClean="0">
                        <a:solidFill>
                          <a:srgbClr val="005484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6039"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Defesa da</a:t>
                      </a:r>
                      <a:r>
                        <a:rPr lang="pt-BR" sz="1600" b="0" i="0" u="none" strike="noStrike" cap="none" baseline="0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dissertação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i="0" u="none" strike="noStrike" cap="none" dirty="0" smtClean="0">
                          <a:solidFill>
                            <a:srgbClr val="00548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realizada</a:t>
                      </a:r>
                      <a:endParaRPr lang="pt-BR" sz="1600" b="0" i="0" u="none" strike="noStrike" cap="none" dirty="0">
                        <a:solidFill>
                          <a:srgbClr val="00548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Google Shape;72;p2"/>
          <p:cNvSpPr txBox="1"/>
          <p:nvPr/>
        </p:nvSpPr>
        <p:spPr>
          <a:xfrm>
            <a:off x="2131628" y="4326743"/>
            <a:ext cx="336600" cy="92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4300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dirty="0">
                <a:solidFill>
                  <a:srgbClr val="005484"/>
                </a:solidFill>
              </a:rPr>
              <a:t>7</a:t>
            </a:r>
            <a:endParaRPr sz="30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75;p2"/>
          <p:cNvSpPr txBox="1"/>
          <p:nvPr/>
        </p:nvSpPr>
        <p:spPr>
          <a:xfrm>
            <a:off x="2468228" y="4916253"/>
            <a:ext cx="8232986" cy="33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12700" marR="5080" lvl="0">
              <a:lnSpc>
                <a:spcPct val="108125"/>
              </a:lnSpc>
              <a:buSzPts val="1600"/>
            </a:pPr>
            <a:r>
              <a:rPr lang="pt-BR" sz="1800" dirty="0">
                <a:solidFill>
                  <a:srgbClr val="005484"/>
                </a:solidFill>
              </a:rPr>
              <a:t>Previsão de Defesa da Dissertação: </a:t>
            </a:r>
            <a:r>
              <a:rPr lang="pt-BR" sz="1800" b="1" dirty="0">
                <a:solidFill>
                  <a:srgbClr val="005484"/>
                </a:solidFill>
              </a:rPr>
              <a:t>abril/2026</a:t>
            </a:r>
          </a:p>
        </p:txBody>
      </p:sp>
    </p:spTree>
    <p:extLst>
      <p:ext uri="{BB962C8B-B14F-4D97-AF65-F5344CB8AC3E}">
        <p14:creationId xmlns:p14="http://schemas.microsoft.com/office/powerpoint/2010/main" val="30311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023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 txBox="1"/>
          <p:nvPr/>
        </p:nvSpPr>
        <p:spPr>
          <a:xfrm>
            <a:off x="3583500" y="1423725"/>
            <a:ext cx="61902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oticsrio.com.br/mpaps/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650" y="2438450"/>
            <a:ext cx="2509900" cy="25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9725" y="5575630"/>
            <a:ext cx="6074348" cy="7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306</Words>
  <Application>Microsoft Office PowerPoint</Application>
  <PresentationFormat>Personalizar</PresentationFormat>
  <Paragraphs>89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OTICS</dc:creator>
  <cp:lastModifiedBy>Letícia Favoreto</cp:lastModifiedBy>
  <cp:revision>9</cp:revision>
  <dcterms:created xsi:type="dcterms:W3CDTF">2023-04-05T11:22:10Z</dcterms:created>
  <dcterms:modified xsi:type="dcterms:W3CDTF">2025-11-06T19:55:56Z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