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8" r:id="rId4"/>
    <p:sldId id="259" r:id="rId5"/>
  </p:sldIdLst>
  <p:sldSz cx="12192000" cy="6858000"/>
  <p:notesSz cx="12192000" cy="6858000"/>
  <p:embeddedFontLst>
    <p:embeddedFont>
      <p:font typeface="Helvetica Neue" panose="020B060402020202020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Migx6AdT6l4jF5kE4Mnm+bIUU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6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ee298fd023_0_4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" name="Google Shape;47;g2ee298fd02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00232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7"/>
          <p:cNvSpPr txBox="1">
            <a:spLocks noGrp="1"/>
          </p:cNvSpPr>
          <p:nvPr>
            <p:ph type="title"/>
          </p:nvPr>
        </p:nvSpPr>
        <p:spPr>
          <a:xfrm>
            <a:off x="3903094" y="2916095"/>
            <a:ext cx="438581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body" idx="1"/>
          </p:nvPr>
        </p:nvSpPr>
        <p:spPr>
          <a:xfrm>
            <a:off x="556858" y="1538823"/>
            <a:ext cx="11078282" cy="325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rgbClr val="0054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00548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00232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8"/>
          <p:cNvSpPr txBox="1">
            <a:spLocks noGrp="1"/>
          </p:cNvSpPr>
          <p:nvPr>
            <p:ph type="ctrTitle"/>
          </p:nvPr>
        </p:nvSpPr>
        <p:spPr>
          <a:xfrm>
            <a:off x="2545299" y="755622"/>
            <a:ext cx="7101401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3903094" y="2916095"/>
            <a:ext cx="438581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35105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538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41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3903094" y="2916095"/>
            <a:ext cx="438581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556858" y="1538823"/>
            <a:ext cx="11078282" cy="325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54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g2ee298fd023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200232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2ee298fd023_0_43"/>
          <p:cNvSpPr txBox="1"/>
          <p:nvPr/>
        </p:nvSpPr>
        <p:spPr>
          <a:xfrm>
            <a:off x="1613647" y="1669569"/>
            <a:ext cx="9753600" cy="293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34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III Seminário de </a:t>
            </a:r>
            <a:r>
              <a:rPr lang="pt-BR" sz="3400" b="1" i="1" u="none" strike="noStrike" cap="none" dirty="0" err="1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Accountability</a:t>
            </a:r>
            <a:r>
              <a:rPr lang="pt-BR" sz="34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endParaRPr dirty="0"/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34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Mestrado Profissional em Atenção </a:t>
            </a:r>
            <a:br>
              <a:rPr lang="pt-BR" sz="34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34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Primária à Saúde (MPAPS)</a:t>
            </a:r>
            <a:endParaRPr dirty="0"/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3400" b="1" i="0" u="none" strike="noStrike" cap="none" dirty="0">
              <a:solidFill>
                <a:srgbClr val="00548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TURMA 7</a:t>
            </a:r>
            <a:endParaRPr sz="5400" b="1" i="0" u="none" strike="noStrike" cap="none" dirty="0">
              <a:solidFill>
                <a:srgbClr val="0054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2ee298fd023_0_43"/>
          <p:cNvSpPr txBox="1"/>
          <p:nvPr/>
        </p:nvSpPr>
        <p:spPr>
          <a:xfrm>
            <a:off x="3442447" y="5408970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Estação OTICS-PARN – Cinelândia – Centro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Rio de Janeiro/RJ, 7 de novembro de 2025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g2ee298fd023_0_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6534" y="404673"/>
            <a:ext cx="6598933" cy="82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5B2B441-23C1-4720-BB4E-C727D0113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961" y="3429001"/>
            <a:ext cx="2876144" cy="28468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"/>
            <a:ext cx="12192000" cy="5242560"/>
          </a:xfrm>
          <a:custGeom>
            <a:avLst/>
            <a:gdLst/>
            <a:ahLst/>
            <a:cxnLst/>
            <a:rect l="l" t="t" r="r" b="b"/>
            <a:pathLst>
              <a:path w="12192000" h="5242560">
                <a:moveTo>
                  <a:pt x="0" y="5242561"/>
                </a:moveTo>
                <a:lnTo>
                  <a:pt x="12192000" y="5242561"/>
                </a:lnTo>
                <a:lnTo>
                  <a:pt x="12192000" y="0"/>
                </a:lnTo>
                <a:lnTo>
                  <a:pt x="0" y="0"/>
                </a:lnTo>
                <a:lnTo>
                  <a:pt x="0" y="5242561"/>
                </a:lnTo>
                <a:close/>
              </a:path>
            </a:pathLst>
          </a:custGeom>
          <a:solidFill>
            <a:srgbClr val="005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6767" y="1178103"/>
            <a:ext cx="5996941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pt-BR" sz="1800" b="1" i="0" u="none" strike="noStrike" baseline="0" dirty="0">
                <a:solidFill>
                  <a:schemeClr val="bg1"/>
                </a:solidFill>
                <a:latin typeface="Arial MT"/>
              </a:rPr>
              <a:t>REDE INTERSETORIAL DE ATENDIMENTO</a:t>
            </a:r>
            <a:r>
              <a:rPr lang="pt-BR" sz="1800" dirty="0">
                <a:solidFill>
                  <a:schemeClr val="bg1"/>
                </a:solidFill>
                <a:latin typeface="Arial MT"/>
              </a:rPr>
              <a:t> </a:t>
            </a:r>
            <a:r>
              <a:rPr lang="pt-BR" sz="1800" b="1" i="0" u="none" strike="noStrike" baseline="0" dirty="0">
                <a:solidFill>
                  <a:schemeClr val="bg1"/>
                </a:solidFill>
                <a:latin typeface="Arial MT"/>
              </a:rPr>
              <a:t>ÀS MULHERES VÍTIMAS DE VIOLÊNCIA NA</a:t>
            </a:r>
            <a:r>
              <a:rPr lang="pt-BR" sz="1800" dirty="0">
                <a:solidFill>
                  <a:schemeClr val="bg1"/>
                </a:solidFill>
                <a:latin typeface="Arial MT"/>
              </a:rPr>
              <a:t> </a:t>
            </a:r>
            <a:r>
              <a:rPr lang="pt-BR" sz="1800" b="1" i="0" u="none" strike="noStrike" baseline="0" dirty="0">
                <a:solidFill>
                  <a:schemeClr val="bg1"/>
                </a:solidFill>
                <a:latin typeface="Arial MT"/>
              </a:rPr>
              <a:t>PERSPECTIVA DA ATENÇÃO PRIMÁRIA</a:t>
            </a:r>
            <a:r>
              <a:rPr lang="pt-BR" sz="1800" dirty="0">
                <a:solidFill>
                  <a:schemeClr val="bg1"/>
                </a:solidFill>
                <a:latin typeface="Arial MT"/>
              </a:rPr>
              <a:t>  </a:t>
            </a:r>
            <a:r>
              <a:rPr lang="pt-BR" sz="1800" b="1" i="0" u="none" strike="noStrike" baseline="0" dirty="0">
                <a:solidFill>
                  <a:schemeClr val="bg1"/>
                </a:solidFill>
                <a:latin typeface="Arial MT"/>
              </a:rPr>
              <a:t>NO MUNICÍPIO DO RIO DE JANEIRO</a:t>
            </a:r>
            <a:endParaRPr sz="3400" dirty="0">
              <a:solidFill>
                <a:schemeClr val="bg1"/>
              </a:solidFill>
              <a:latin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572" y="0"/>
            <a:ext cx="12201525" cy="6863080"/>
            <a:chOff x="-4572" y="0"/>
            <a:chExt cx="12201525" cy="6863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13332" cy="52425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5242559"/>
              <a:ext cx="12192000" cy="1615440"/>
            </a:xfrm>
            <a:custGeom>
              <a:avLst/>
              <a:gdLst/>
              <a:ahLst/>
              <a:cxnLst/>
              <a:rect l="l" t="t" r="r" b="b"/>
              <a:pathLst>
                <a:path w="12192000" h="1615440">
                  <a:moveTo>
                    <a:pt x="12192000" y="0"/>
                  </a:moveTo>
                  <a:lnTo>
                    <a:pt x="0" y="0"/>
                  </a:lnTo>
                  <a:lnTo>
                    <a:pt x="0" y="1615439"/>
                  </a:lnTo>
                  <a:lnTo>
                    <a:pt x="12192000" y="161543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242559"/>
              <a:ext cx="12192000" cy="1615440"/>
            </a:xfrm>
            <a:custGeom>
              <a:avLst/>
              <a:gdLst/>
              <a:ahLst/>
              <a:cxnLst/>
              <a:rect l="l" t="t" r="r" b="b"/>
              <a:pathLst>
                <a:path w="12192000" h="1615440">
                  <a:moveTo>
                    <a:pt x="12192000" y="1615439"/>
                  </a:moveTo>
                  <a:lnTo>
                    <a:pt x="12192000" y="0"/>
                  </a:lnTo>
                  <a:lnTo>
                    <a:pt x="0" y="0"/>
                  </a:lnTo>
                  <a:lnTo>
                    <a:pt x="0" y="1615439"/>
                  </a:lnTo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8667" y="5509259"/>
              <a:ext cx="6074663" cy="95554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2166366" y="3194887"/>
            <a:ext cx="9372600" cy="1496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Mestrado</a:t>
            </a:r>
            <a:r>
              <a:rPr spc="-20" dirty="0"/>
              <a:t> </a:t>
            </a:r>
            <a:r>
              <a:rPr dirty="0"/>
              <a:t>Profissional</a:t>
            </a:r>
            <a:r>
              <a:rPr spc="-20" dirty="0"/>
              <a:t> </a:t>
            </a:r>
            <a:r>
              <a:rPr dirty="0"/>
              <a:t>em</a:t>
            </a:r>
            <a:r>
              <a:rPr spc="-20" dirty="0"/>
              <a:t> </a:t>
            </a:r>
            <a:r>
              <a:rPr dirty="0"/>
              <a:t>Atenção</a:t>
            </a:r>
            <a:r>
              <a:rPr spc="-20" dirty="0"/>
              <a:t> </a:t>
            </a:r>
            <a:r>
              <a:rPr dirty="0"/>
              <a:t>Primária</a:t>
            </a:r>
            <a:r>
              <a:rPr spc="-15" dirty="0"/>
              <a:t> </a:t>
            </a:r>
            <a:r>
              <a:rPr dirty="0"/>
              <a:t>à</a:t>
            </a:r>
            <a:r>
              <a:rPr spc="-25" dirty="0"/>
              <a:t> </a:t>
            </a:r>
            <a:r>
              <a:rPr dirty="0"/>
              <a:t>Saúde -</a:t>
            </a:r>
            <a:r>
              <a:rPr spc="-25" dirty="0"/>
              <a:t> </a:t>
            </a:r>
            <a:r>
              <a:rPr lang="pt-BR" spc="-10" dirty="0"/>
              <a:t>2024</a:t>
            </a:r>
            <a:endParaRPr spc="-10" dirty="0"/>
          </a:p>
          <a:p>
            <a:pPr marL="2029460" marR="3348354" indent="124460" algn="ctr">
              <a:lnSpc>
                <a:spcPct val="238300"/>
              </a:lnSpc>
            </a:pPr>
            <a:r>
              <a:rPr lang="pt-BR" dirty="0"/>
              <a:t>Jamila Ferreira Miranda dos Santos</a:t>
            </a:r>
          </a:p>
          <a:p>
            <a:pPr marL="2029460" marR="3348354" indent="124460" algn="ctr">
              <a:lnSpc>
                <a:spcPct val="238300"/>
              </a:lnSpc>
            </a:pPr>
            <a:r>
              <a:rPr lang="pt-BR" dirty="0"/>
              <a:t>Orientador : Aldo Pacheco Ferreira</a:t>
            </a:r>
            <a:endParaRPr spc="-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200232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8826" y="5632849"/>
            <a:ext cx="6074348" cy="76315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/>
          <p:nvPr/>
        </p:nvSpPr>
        <p:spPr>
          <a:xfrm>
            <a:off x="2155291" y="127173"/>
            <a:ext cx="336600" cy="735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4300" rIns="0" bIns="0" anchor="t" anchorCtr="0">
            <a:spAutoFit/>
          </a:bodyPr>
          <a:lstStyle/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1234</a:t>
            </a:r>
            <a:endParaRPr/>
          </a:p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000" b="1" i="0" u="none" strike="noStrike" cap="none">
              <a:solidFill>
                <a:srgbClr val="00548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50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548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548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54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2"/>
          <p:cNvGrpSpPr/>
          <p:nvPr/>
        </p:nvGrpSpPr>
        <p:grpSpPr>
          <a:xfrm>
            <a:off x="2491890" y="609668"/>
            <a:ext cx="7138591" cy="4498576"/>
            <a:chOff x="2491890" y="609668"/>
            <a:chExt cx="7138591" cy="4498576"/>
          </a:xfrm>
        </p:grpSpPr>
        <p:sp>
          <p:nvSpPr>
            <p:cNvPr id="74" name="Google Shape;74;p2"/>
            <p:cNvSpPr txBox="1"/>
            <p:nvPr/>
          </p:nvSpPr>
          <p:spPr>
            <a:xfrm>
              <a:off x="2555213" y="3318004"/>
              <a:ext cx="6764278" cy="306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00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81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BR" sz="1600" b="0" i="0" u="none" strike="noStrike" cap="none" dirty="0">
                  <a:solidFill>
                    <a:srgbClr val="005484"/>
                  </a:solidFill>
                  <a:latin typeface="Arial"/>
                  <a:ea typeface="Arial"/>
                  <a:cs typeface="Arial"/>
                  <a:sym typeface="Arial"/>
                </a:rPr>
                <a:t>Se sim, já submeteu e teve aprovação final ? |X| Sim / |_| </a:t>
              </a:r>
              <a:r>
                <a:rPr lang="pt-BR" sz="1600" b="0" i="0" u="none" strike="noStrike" cap="none">
                  <a:solidFill>
                    <a:srgbClr val="005484"/>
                  </a:solidFill>
                  <a:latin typeface="Arial"/>
                  <a:ea typeface="Arial"/>
                  <a:cs typeface="Arial"/>
                  <a:sym typeface="Arial"/>
                </a:rPr>
                <a:t>Não </a:t>
              </a:r>
              <a:endParaRPr sz="1600" b="0" i="0" u="none" strike="noStrike" cap="none" dirty="0">
                <a:solidFill>
                  <a:srgbClr val="00548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 txBox="1"/>
            <p:nvPr/>
          </p:nvSpPr>
          <p:spPr>
            <a:xfrm>
              <a:off x="2555212" y="4020465"/>
              <a:ext cx="6173151" cy="306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00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81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BR" sz="1600" b="0" i="0" u="none" strike="noStrike" cap="none" dirty="0">
                  <a:solidFill>
                    <a:srgbClr val="005484"/>
                  </a:solidFill>
                  <a:latin typeface="Arial"/>
                  <a:ea typeface="Arial"/>
                  <a:cs typeface="Arial"/>
                  <a:sym typeface="Arial"/>
                </a:rPr>
                <a:t>Etapa atual em que se encontra o trabalho segundo o cronograma: </a:t>
              </a:r>
              <a:endParaRPr sz="1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 txBox="1"/>
            <p:nvPr/>
          </p:nvSpPr>
          <p:spPr>
            <a:xfrm>
              <a:off x="2491891" y="2647344"/>
              <a:ext cx="7138590" cy="306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00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81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BR" sz="1600" b="0" i="0" u="none" strike="noStrike" cap="none" dirty="0">
                  <a:solidFill>
                    <a:srgbClr val="005484"/>
                  </a:solidFill>
                  <a:latin typeface="Arial"/>
                  <a:ea typeface="Arial"/>
                  <a:cs typeface="Arial"/>
                  <a:sym typeface="Arial"/>
                </a:rPr>
                <a:t>Necessidade de submissão ao Comitê de Ética? |X_| Sim / |_| Não </a:t>
              </a:r>
              <a:endParaRPr sz="1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 txBox="1"/>
            <p:nvPr/>
          </p:nvSpPr>
          <p:spPr>
            <a:xfrm>
              <a:off x="2491890" y="4657702"/>
              <a:ext cx="6074347" cy="450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5080" lvl="0" indent="0" algn="l" rtl="0">
                <a:lnSpc>
                  <a:spcPct val="1081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BR" sz="1600" b="0" i="0" u="none" strike="noStrike" cap="none" dirty="0">
                  <a:solidFill>
                    <a:srgbClr val="005484"/>
                  </a:solidFill>
                  <a:latin typeface="Arial"/>
                  <a:ea typeface="Arial"/>
                  <a:cs typeface="Arial"/>
                  <a:sym typeface="Arial"/>
                </a:rPr>
                <a:t>Previsão de Defesa da Dissertação: </a:t>
              </a:r>
              <a:r>
                <a:rPr lang="pt-BR" sz="16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Março de 2026</a:t>
              </a:r>
              <a:endParaRPr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" name="Google Shape;78;p2"/>
            <p:cNvGrpSpPr/>
            <p:nvPr/>
          </p:nvGrpSpPr>
          <p:grpSpPr>
            <a:xfrm>
              <a:off x="2491891" y="609668"/>
              <a:ext cx="7138590" cy="1673313"/>
              <a:chOff x="2491891" y="609668"/>
              <a:chExt cx="7138590" cy="1673313"/>
            </a:xfrm>
          </p:grpSpPr>
          <p:sp>
            <p:nvSpPr>
              <p:cNvPr id="79" name="Google Shape;79;p2"/>
              <p:cNvSpPr txBox="1"/>
              <p:nvPr/>
            </p:nvSpPr>
            <p:spPr>
              <a:xfrm>
                <a:off x="2491891" y="609668"/>
                <a:ext cx="7138590" cy="572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0000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10812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 dirty="0">
                    <a:solidFill>
                      <a:srgbClr val="005484"/>
                    </a:solidFill>
                    <a:latin typeface="Arial"/>
                    <a:ea typeface="Arial"/>
                    <a:cs typeface="Arial"/>
                    <a:sym typeface="Arial"/>
                  </a:rPr>
                  <a:t>Título: </a:t>
                </a:r>
                <a:r>
                  <a:rPr lang="pt-BR" sz="1600" b="0" i="0" u="none" strike="noStrike" cap="none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Rede Intersetorial de Atendimento às mulheres em situação de violência na perspectiva da Atenção Primária no Município do Rio de Janeiro</a:t>
                </a:r>
                <a:endParaRPr sz="1600" b="0" i="0" u="none" strike="noStrike" cap="none" dirty="0">
                  <a:solidFill>
                    <a:srgbClr val="00548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 txBox="1"/>
              <p:nvPr/>
            </p:nvSpPr>
            <p:spPr>
              <a:xfrm>
                <a:off x="2491891" y="1277681"/>
                <a:ext cx="7138590" cy="306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0000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10812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 dirty="0">
                    <a:solidFill>
                      <a:srgbClr val="005484"/>
                    </a:solidFill>
                    <a:latin typeface="Arial"/>
                    <a:ea typeface="Arial"/>
                    <a:cs typeface="Arial"/>
                    <a:sym typeface="Arial"/>
                  </a:rPr>
                  <a:t>Nome do aluno: </a:t>
                </a:r>
                <a:r>
                  <a:rPr lang="pt-BR" sz="1600" b="0" i="0" u="none" strike="noStrike" cap="none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Jamila Ferreira M. dos Santos</a:t>
                </a:r>
                <a:endParaRPr sz="1600" b="0" i="0" u="none" strike="noStrike" cap="none" dirty="0">
                  <a:solidFill>
                    <a:srgbClr val="00548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 txBox="1"/>
              <p:nvPr/>
            </p:nvSpPr>
            <p:spPr>
              <a:xfrm>
                <a:off x="2491891" y="1976684"/>
                <a:ext cx="7138590" cy="306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0000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10812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 dirty="0">
                    <a:solidFill>
                      <a:srgbClr val="005484"/>
                    </a:solidFill>
                    <a:latin typeface="Arial"/>
                    <a:ea typeface="Arial"/>
                    <a:cs typeface="Arial"/>
                    <a:sym typeface="Arial"/>
                  </a:rPr>
                  <a:t>Orientador(es): </a:t>
                </a:r>
                <a:r>
                  <a:rPr lang="pt-BR" sz="1600" b="0" i="0" u="none" strike="noStrike" cap="none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Aldo Pacheco Ferreira</a:t>
                </a:r>
                <a:endParaRPr sz="1600" b="0" i="0" u="none" strike="noStrike" cap="none" dirty="0">
                  <a:solidFill>
                    <a:srgbClr val="00548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8457F2E9-4FBC-A3B9-C2D8-03CDA0F2F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1866" y="4372969"/>
            <a:ext cx="1151467" cy="1227032"/>
          </a:xfrm>
          <a:prstGeom prst="rect">
            <a:avLst/>
          </a:prstGeom>
        </p:spPr>
      </p:pic>
      <p:sp>
        <p:nvSpPr>
          <p:cNvPr id="4" name="AutoShape 2" descr="Onde está Wally?">
            <a:extLst>
              <a:ext uri="{FF2B5EF4-FFF2-40B4-BE49-F238E27FC236}">
                <a16:creationId xmlns:a16="http://schemas.microsoft.com/office/drawing/2014/main" id="{2D88D5F2-FF92-C55A-D475-65DD099BDB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Onde está Wally?">
            <a:extLst>
              <a:ext uri="{FF2B5EF4-FFF2-40B4-BE49-F238E27FC236}">
                <a16:creationId xmlns:a16="http://schemas.microsoft.com/office/drawing/2014/main" id="{B53047D5-A78A-DF87-38D3-B7063E434A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479DBA2-F057-DDB2-D679-FA5FE82D4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460" y="4372969"/>
            <a:ext cx="792710" cy="14099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18FF6D1-977E-4934-41FB-8CEAC8E29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0297" y="4326762"/>
            <a:ext cx="792709" cy="14099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0232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4"/>
          <p:cNvSpPr txBox="1"/>
          <p:nvPr/>
        </p:nvSpPr>
        <p:spPr>
          <a:xfrm>
            <a:off x="3583500" y="1423725"/>
            <a:ext cx="61902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oticsrio.com.br/mpaps/</a:t>
            </a:r>
            <a:endParaRPr sz="4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3650" y="2438450"/>
            <a:ext cx="2509900" cy="25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9725" y="5575630"/>
            <a:ext cx="6074348" cy="76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180</Words>
  <Application>Microsoft Office PowerPoint</Application>
  <PresentationFormat>Widescreen</PresentationFormat>
  <Paragraphs>24</Paragraphs>
  <Slides>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 Neue</vt:lpstr>
      <vt:lpstr>Arial MT</vt:lpstr>
      <vt:lpstr>Office Theme</vt:lpstr>
      <vt:lpstr>Apresentação do PowerPoint</vt:lpstr>
      <vt:lpstr>REDE INTERSETORIAL DE ATENDIMENTO ÀS MULHERES VÍTIMAS DE VIOLÊNCIA NA PERSPECTIVA DA ATENÇÃO PRIMÁRIA  NO MUNICÍPIO DO RIO DE JANEIRO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OTICS</dc:creator>
  <cp:lastModifiedBy>Jamila Ferreira Miranda dos Santos</cp:lastModifiedBy>
  <cp:revision>4</cp:revision>
  <dcterms:created xsi:type="dcterms:W3CDTF">2023-04-05T11:22:10Z</dcterms:created>
  <dcterms:modified xsi:type="dcterms:W3CDTF">2025-11-05T14:26:28Z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